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2" r:id="rId6"/>
    <p:sldId id="267" r:id="rId7"/>
    <p:sldId id="279" r:id="rId8"/>
    <p:sldId id="275" r:id="rId9"/>
    <p:sldId id="265" r:id="rId10"/>
    <p:sldId id="276" r:id="rId11"/>
    <p:sldId id="280" r:id="rId12"/>
    <p:sldId id="281" r:id="rId13"/>
    <p:sldId id="259" r:id="rId14"/>
    <p:sldId id="277" r:id="rId15"/>
    <p:sldId id="278" r:id="rId16"/>
    <p:sldId id="260" r:id="rId17"/>
    <p:sldId id="256" r:id="rId18"/>
    <p:sldId id="263" r:id="rId19"/>
    <p:sldId id="272" r:id="rId20"/>
    <p:sldId id="268" r:id="rId21"/>
    <p:sldId id="261" r:id="rId22"/>
    <p:sldId id="269" r:id="rId23"/>
    <p:sldId id="270" r:id="rId24"/>
    <p:sldId id="271" r:id="rId25"/>
    <p:sldId id="273" r:id="rId26"/>
    <p:sldId id="257" r:id="rId27"/>
    <p:sldId id="258" r:id="rId28"/>
    <p:sldId id="266" r:id="rId29"/>
  </p:sldIdLst>
  <p:sldSz cx="6858000" cy="12192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y Pym" initials="PP" lastIdx="7" clrIdx="0">
    <p:extLst>
      <p:ext uri="{19B8F6BF-5375-455C-9EA6-DF929625EA0E}">
        <p15:presenceInfo xmlns:p15="http://schemas.microsoft.com/office/powerpoint/2012/main" userId="b90987b7209112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C33"/>
    <a:srgbClr val="55CFCB"/>
    <a:srgbClr val="1DE8E8"/>
    <a:srgbClr val="7A81FF"/>
    <a:srgbClr val="F0AA5E"/>
    <a:srgbClr val="6B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2"/>
  </p:normalViewPr>
  <p:slideViewPr>
    <p:cSldViewPr snapToGrid="0" snapToObjects="1">
      <p:cViewPr>
        <p:scale>
          <a:sx n="86" d="100"/>
          <a:sy n="86" d="100"/>
        </p:scale>
        <p:origin x="1236"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6B24C64-3A42-EE45-821E-055F8594834F}"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196583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B24C64-3A42-EE45-821E-055F8594834F}"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32959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B24C64-3A42-EE45-821E-055F8594834F}"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407103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B24C64-3A42-EE45-821E-055F8594834F}"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186428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6B24C64-3A42-EE45-821E-055F8594834F}"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294595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6B24C64-3A42-EE45-821E-055F8594834F}"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103992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6B24C64-3A42-EE45-821E-055F8594834F}"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290154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6B24C64-3A42-EE45-821E-055F8594834F}"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309938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24C64-3A42-EE45-821E-055F8594834F}"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235010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6B24C64-3A42-EE45-821E-055F8594834F}"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280126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6B24C64-3A42-EE45-821E-055F8594834F}"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E0982-B689-2B44-AD9D-A40AC8A7BE10}" type="slidenum">
              <a:rPr lang="en-US" smtClean="0"/>
              <a:t>‹#›</a:t>
            </a:fld>
            <a:endParaRPr lang="en-US"/>
          </a:p>
        </p:txBody>
      </p:sp>
    </p:spTree>
    <p:extLst>
      <p:ext uri="{BB962C8B-B14F-4D97-AF65-F5344CB8AC3E}">
        <p14:creationId xmlns:p14="http://schemas.microsoft.com/office/powerpoint/2010/main" val="23083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EF2202-B586-4BE8-A662-3E7F27ED8632}"/>
              </a:ext>
            </a:extLst>
          </p:cNvPr>
          <p:cNvGraphicFramePr>
            <a:graphicFrameLocks noChangeAspect="1"/>
          </p:cNvGraphicFramePr>
          <p:nvPr userDrawn="1">
            <p:custDataLst>
              <p:tags r:id="rId13"/>
            </p:custDataLst>
            <p:extLst>
              <p:ext uri="{D42A27DB-BD31-4B8C-83A1-F6EECF244321}">
                <p14:modId xmlns:p14="http://schemas.microsoft.com/office/powerpoint/2010/main" val="3824518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5" progId="TCLayout.ActiveDocument.1">
                  <p:embed/>
                </p:oleObj>
              </mc:Choice>
              <mc:Fallback>
                <p:oleObj name="think-cell Slide" r:id="rId15" imgW="592" imgH="595" progId="TCLayout.ActiveDocument.1">
                  <p:embed/>
                  <p:pic>
                    <p:nvPicPr>
                      <p:cNvPr id="8" name="Object 7" hidden="1">
                        <a:extLst>
                          <a:ext uri="{FF2B5EF4-FFF2-40B4-BE49-F238E27FC236}">
                            <a16:creationId xmlns:a16="http://schemas.microsoft.com/office/drawing/2014/main" id="{A3EF2202-B586-4BE8-A662-3E7F27ED863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1F66F66-3E46-4C96-9BB1-4D99F6D79282}"/>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33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F6B24C64-3A42-EE45-821E-055F8594834F}" type="datetimeFigureOut">
              <a:rPr lang="en-US" smtClean="0"/>
              <a:t>4/23/2023</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1FE0982-B689-2B44-AD9D-A40AC8A7BE10}" type="slidenum">
              <a:rPr lang="en-US" smtClean="0"/>
              <a:t>‹#›</a:t>
            </a:fld>
            <a:endParaRPr lang="en-US"/>
          </a:p>
        </p:txBody>
      </p:sp>
    </p:spTree>
    <p:extLst>
      <p:ext uri="{BB962C8B-B14F-4D97-AF65-F5344CB8AC3E}">
        <p14:creationId xmlns:p14="http://schemas.microsoft.com/office/powerpoint/2010/main" val="4155483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learnenglish.britishcouncil.org/skills" TargetMode="External"/><Relationship Id="rId3" Type="http://schemas.openxmlformats.org/officeDocument/2006/relationships/slideLayout" Target="../slideLayouts/slideLayout2.xml"/><Relationship Id="rId7" Type="http://schemas.openxmlformats.org/officeDocument/2006/relationships/hyperlink" Target="https://www.youtube.com/watch?v=Z2UoOTg8J2I"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emf"/><Relationship Id="rId10" Type="http://schemas.openxmlformats.org/officeDocument/2006/relationships/hyperlink" Target="https://www.bbc.co.uk/learningenglish/" TargetMode="External"/><Relationship Id="rId4" Type="http://schemas.openxmlformats.org/officeDocument/2006/relationships/oleObject" Target="../embeddings/oleObject2.bin"/><Relationship Id="rId9" Type="http://schemas.openxmlformats.org/officeDocument/2006/relationships/hyperlink" Target="https://www.sqa.org.uk/sqa/45678.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barnardos.org.uk/what-we-do/services/asylum-seeker-mental-health-and-wellbeing-project" TargetMode="External"/><Relationship Id="rId13" Type="http://schemas.openxmlformats.org/officeDocument/2006/relationships/hyperlink" Target="https://ach.org.uk/contact-ach" TargetMode="External"/><Relationship Id="rId3" Type="http://schemas.openxmlformats.org/officeDocument/2006/relationships/hyperlink" Target="https://refuaid.org/" TargetMode="External"/><Relationship Id="rId7" Type="http://schemas.openxmlformats.org/officeDocument/2006/relationships/hyperlink" Target="https://care4calais.org/get-involved/supporting-refugees-in-the-uk/#legal-advice" TargetMode="External"/><Relationship Id="rId12" Type="http://schemas.openxmlformats.org/officeDocument/2006/relationships/hyperlink" Target="mailto:contact@refunet.co.uk" TargetMode="External"/><Relationship Id="rId2" Type="http://schemas.openxmlformats.org/officeDocument/2006/relationships/hyperlink" Target="https://breaking-barriers.co.uk/" TargetMode="External"/><Relationship Id="rId1" Type="http://schemas.openxmlformats.org/officeDocument/2006/relationships/slideLayout" Target="../slideLayouts/slideLayout2.xml"/><Relationship Id="rId6" Type="http://schemas.openxmlformats.org/officeDocument/2006/relationships/hyperlink" Target="https://star-network.org.uk/" TargetMode="External"/><Relationship Id="rId11" Type="http://schemas.openxmlformats.org/officeDocument/2006/relationships/hyperlink" Target="https://www.migranthelpuk.org/" TargetMode="External"/><Relationship Id="rId5" Type="http://schemas.openxmlformats.org/officeDocument/2006/relationships/hyperlink" Target="https://wearetern.org/" TargetMode="External"/><Relationship Id="rId10" Type="http://schemas.openxmlformats.org/officeDocument/2006/relationships/hyperlink" Target="https://www.nhs.uk/nhs-services/mental-health-services/" TargetMode="External"/><Relationship Id="rId4" Type="http://schemas.openxmlformats.org/officeDocument/2006/relationships/hyperlink" Target="https://www.refugeecouncil.org.uk/our-work/helping-refugees-to-rebuild-lives/supporting-refugees-into-employment/" TargetMode="External"/><Relationship Id="rId9" Type="http://schemas.openxmlformats.org/officeDocument/2006/relationships/hyperlink" Target="https://www.refugeecouncil.org.uk/our-work/mental-health-support-for-refugees-and-asylum-seek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ityofsanctuary.org/" TargetMode="External"/><Relationship Id="rId2" Type="http://schemas.openxmlformats.org/officeDocument/2006/relationships/hyperlink" Target="https://www.speak.social/en/" TargetMode="External"/><Relationship Id="rId1" Type="http://schemas.openxmlformats.org/officeDocument/2006/relationships/slideLayout" Target="../slideLayouts/slideLayout2.xml"/><Relationship Id="rId4" Type="http://schemas.openxmlformats.org/officeDocument/2006/relationships/hyperlink" Target="mailto:contact@refunet.co.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file:////var/folders/4n/mw8x35t50lj09sh0pgsk75lr0000gn/T/com.microsoft.Word/WebArchiveCopyPasteTempFiles/2Q=="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breakingnewsenglish.com/" TargetMode="External"/><Relationship Id="rId13" Type="http://schemas.openxmlformats.org/officeDocument/2006/relationships/hyperlink" Target="https://spotlightenglish.com/" TargetMode="External"/><Relationship Id="rId18" Type="http://schemas.openxmlformats.org/officeDocument/2006/relationships/hyperlink" Target="https://www.esolcourses.com/content/topicsmenu/beginners.html" TargetMode="External"/><Relationship Id="rId26" Type="http://schemas.openxmlformats.org/officeDocument/2006/relationships/hyperlink" Target="https://www.tefl.net/esl-worksheets/" TargetMode="External"/><Relationship Id="rId3" Type="http://schemas.openxmlformats.org/officeDocument/2006/relationships/hyperlink" Target="https://www.bbc.co.uk/learningenglish/" TargetMode="External"/><Relationship Id="rId21" Type="http://schemas.openxmlformats.org/officeDocument/2006/relationships/hyperlink" Target="https://www.eslcafe.com/resources/grammar-lessons" TargetMode="External"/><Relationship Id="rId7" Type="http://schemas.openxmlformats.org/officeDocument/2006/relationships/hyperlink" Target="https://lingua.com/english/reading/" TargetMode="External"/><Relationship Id="rId12" Type="http://schemas.openxmlformats.org/officeDocument/2006/relationships/hyperlink" Target="http://www.elllo.org/index.htm?fbclid=IwAR2U21iq7BfBn3ak0U6IXyCuIdzMe1YNo2SQxqvQ6KMoz4SKoVd2ZYTNqjI" TargetMode="External"/><Relationship Id="rId17" Type="http://schemas.openxmlformats.org/officeDocument/2006/relationships/hyperlink" Target="http://www.onestopenglish.com/esol/absolute-beginners/unit-1/" TargetMode="External"/><Relationship Id="rId25" Type="http://schemas.openxmlformats.org/officeDocument/2006/relationships/hyperlink" Target="https://en.islcollective.com/" TargetMode="External"/><Relationship Id="rId2" Type="http://schemas.openxmlformats.org/officeDocument/2006/relationships/hyperlink" Target="https://learnenglish.britishcouncil.org/skills" TargetMode="External"/><Relationship Id="rId16" Type="http://schemas.openxmlformats.org/officeDocument/2006/relationships/hyperlink" Target="https://www.englishmyway.co.uk/" TargetMode="External"/><Relationship Id="rId20" Type="http://schemas.openxmlformats.org/officeDocument/2006/relationships/hyperlink" Target="https://www.audioenglish.org/english-learning/efl_basic_for_beginners.htm" TargetMode="External"/><Relationship Id="rId1" Type="http://schemas.openxmlformats.org/officeDocument/2006/relationships/slideLayout" Target="../slideLayouts/slideLayout2.xml"/><Relationship Id="rId6" Type="http://schemas.openxmlformats.org/officeDocument/2006/relationships/hyperlink" Target="https://teflhandbook.com/efl-esl-lesson-plans/" TargetMode="External"/><Relationship Id="rId11" Type="http://schemas.openxmlformats.org/officeDocument/2006/relationships/hyperlink" Target="https://esl.culips.com/" TargetMode="External"/><Relationship Id="rId24" Type="http://schemas.openxmlformats.org/officeDocument/2006/relationships/hyperlink" Target="https://www.cambridge.org/in/cambridgeenglish/catalog/grammar-vocabulary-and-pronunciation/english-grammar-use-5th-edition" TargetMode="External"/><Relationship Id="rId5" Type="http://schemas.openxmlformats.org/officeDocument/2006/relationships/hyperlink" Target="https://www.teachingenglish.org.uk/resources" TargetMode="External"/><Relationship Id="rId15" Type="http://schemas.openxmlformats.org/officeDocument/2006/relationships/hyperlink" Target="https://www.ted.com/talks" TargetMode="External"/><Relationship Id="rId23" Type="http://schemas.openxmlformats.org/officeDocument/2006/relationships/hyperlink" Target="https://www.esolcourses.com/content/exercises/grammar/english-grammar.html" TargetMode="External"/><Relationship Id="rId28" Type="http://schemas.openxmlformats.org/officeDocument/2006/relationships/hyperlink" Target="http://www.onestopenglish.com/skills" TargetMode="External"/><Relationship Id="rId10" Type="http://schemas.openxmlformats.org/officeDocument/2006/relationships/hyperlink" Target="https://learnenglish.britishcouncil.org/general-english/podcasts" TargetMode="External"/><Relationship Id="rId19" Type="http://schemas.openxmlformats.org/officeDocument/2006/relationships/hyperlink" Target="https://www.thoughtco.com/beginner-english-20-point-program-1212145" TargetMode="External"/><Relationship Id="rId4" Type="http://schemas.openxmlformats.org/officeDocument/2006/relationships/hyperlink" Target="https://www.youtube.com/user/bbclearningenglish" TargetMode="External"/><Relationship Id="rId9" Type="http://schemas.openxmlformats.org/officeDocument/2006/relationships/hyperlink" Target="https://www.elllo.org/english/levels/index.htm" TargetMode="External"/><Relationship Id="rId14" Type="http://schemas.openxmlformats.org/officeDocument/2006/relationships/hyperlink" Target="https://www.bbc.co.uk/learningenglish/english/features/pronunciation?fbclid=IwAR285J5PdB8tLMfQHAm0kcVyKoZz2v5DSQL6OPNJmGn8vVFqzi74rBq60dg" TargetMode="External"/><Relationship Id="rId22" Type="http://schemas.openxmlformats.org/officeDocument/2006/relationships/hyperlink" Target="https://busyteacher.org/" TargetMode="External"/><Relationship Id="rId27" Type="http://schemas.openxmlformats.org/officeDocument/2006/relationships/hyperlink" Target="https://www.tefl.net/esl-lesson-pla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teslj.org/questio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hyperlink" Target="https://www.ieltspodcast.com/" TargetMode="External"/><Relationship Id="rId18" Type="http://schemas.openxmlformats.org/officeDocument/2006/relationships/hyperlink" Target="https://www.bbc.co.uk/bitesize/levels/zvhtng8" TargetMode="External"/><Relationship Id="rId26" Type="http://schemas.openxmlformats.org/officeDocument/2006/relationships/hyperlink" Target="https://www.gamestolearnenglish.com/?fbclid=IwAR3ULyMn9K3sNqpqY9lbfYC4MrXdhrQFnS9nohpN_BeBhHJ7rcHvURrdKp0" TargetMode="External"/><Relationship Id="rId39" Type="http://schemas.openxmlformats.org/officeDocument/2006/relationships/hyperlink" Target="https://www.gamestolearnenglish.com/spelling-bee/" TargetMode="External"/><Relationship Id="rId21" Type="http://schemas.openxmlformats.org/officeDocument/2006/relationships/hyperlink" Target="https://learnenglish.britishcouncil.org/english-for-medicine-a-doctors-view" TargetMode="External"/><Relationship Id="rId34" Type="http://schemas.openxmlformats.org/officeDocument/2006/relationships/hyperlink" Target="https://www.teachingenglish.org.uk/resources/primary" TargetMode="External"/><Relationship Id="rId42" Type="http://schemas.openxmlformats.org/officeDocument/2006/relationships/hyperlink" Target="https://www.esolcourses.com/content/topicsmenu/life-in-the-uk.html" TargetMode="External"/><Relationship Id="rId7" Type="http://schemas.openxmlformats.org/officeDocument/2006/relationships/hyperlink" Target="https://ielts-up.com/index.html" TargetMode="External"/><Relationship Id="rId2" Type="http://schemas.openxmlformats.org/officeDocument/2006/relationships/slideLayout" Target="../slideLayouts/slideLayout2.xml"/><Relationship Id="rId16" Type="http://schemas.openxmlformats.org/officeDocument/2006/relationships/hyperlink" Target="https://www.skillsworkshop.org/english" TargetMode="External"/><Relationship Id="rId20" Type="http://schemas.openxmlformats.org/officeDocument/2006/relationships/hyperlink" Target="https://www.occupationalenglishtest.org/test-information/" TargetMode="External"/><Relationship Id="rId29" Type="http://schemas.openxmlformats.org/officeDocument/2006/relationships/hyperlink" Target="https://www.youtube.com/user/bbclearningenglish/videos" TargetMode="External"/><Relationship Id="rId41" Type="http://schemas.openxmlformats.org/officeDocument/2006/relationships/hyperlink" Target="https://www.linguahouse.com/en-GB/esl-lesson-plans/topic/british-culture" TargetMode="External"/><Relationship Id="rId1" Type="http://schemas.openxmlformats.org/officeDocument/2006/relationships/tags" Target="../tags/tag6.xml"/><Relationship Id="rId6" Type="http://schemas.openxmlformats.org/officeDocument/2006/relationships/hyperlink" Target="https://www.ielts-exam.net/" TargetMode="External"/><Relationship Id="rId11" Type="http://schemas.openxmlformats.org/officeDocument/2006/relationships/hyperlink" Target="https://www.ieltsbuddy.com/?fbclid=IwAR0TAmPu90dnkGa5zi-MLkGJt3L7e8M24odiFcZEEe-l9RYtyzJRBKbIyZE" TargetMode="External"/><Relationship Id="rId24" Type="http://schemas.openxmlformats.org/officeDocument/2006/relationships/hyperlink" Target="https://www.futurelearn.com/courses/basic-english-elementary" TargetMode="External"/><Relationship Id="rId32" Type="http://schemas.openxmlformats.org/officeDocument/2006/relationships/hyperlink" Target="https://www.woodwardenglish.com/" TargetMode="External"/><Relationship Id="rId37" Type="http://schemas.openxmlformats.org/officeDocument/2006/relationships/hyperlink" Target="https://speakwithjack.com/" TargetMode="External"/><Relationship Id="rId40" Type="http://schemas.openxmlformats.org/officeDocument/2006/relationships/hyperlink" Target="http://www.galacticphonics.com/" TargetMode="External"/><Relationship Id="rId5" Type="http://schemas.openxmlformats.org/officeDocument/2006/relationships/hyperlink" Target="https://www.ielts.org/about-the-test/how-ielts-is-scored" TargetMode="External"/><Relationship Id="rId15" Type="http://schemas.openxmlformats.org/officeDocument/2006/relationships/hyperlink" Target="https://www.cambridgeenglish.org/" TargetMode="External"/><Relationship Id="rId23" Type="http://schemas.openxmlformats.org/officeDocument/2006/relationships/hyperlink" Target="https://www.futurelearn.com/courses/english-for-healthcare" TargetMode="External"/><Relationship Id="rId28" Type="http://schemas.openxmlformats.org/officeDocument/2006/relationships/hyperlink" Target="https://www.bbc.co.uk/learningenglish/english/course/emw/unit-1" TargetMode="External"/><Relationship Id="rId36" Type="http://schemas.openxmlformats.org/officeDocument/2006/relationships/hyperlink" Target="https://stories.audible.com/discovery/enterprise-discovery-21122358011?ref=adbl_ent_anon_ds_ds_dpsh_cntr-0" TargetMode="External"/><Relationship Id="rId10" Type="http://schemas.openxmlformats.org/officeDocument/2006/relationships/hyperlink" Target="https://ieltstrainingonline.com/2019-ielts-reading-actual-tests-with-answers/" TargetMode="External"/><Relationship Id="rId19" Type="http://schemas.openxmlformats.org/officeDocument/2006/relationships/hyperlink" Target="http://www.skillsfirst.co.uk/index.php?page=qualifications&amp;url=english-levels-1-" TargetMode="External"/><Relationship Id="rId31" Type="http://schemas.openxmlformats.org/officeDocument/2006/relationships/hyperlink" Target="http://a4esl.org/" TargetMode="External"/><Relationship Id="rId4" Type="http://schemas.openxmlformats.org/officeDocument/2006/relationships/image" Target="../media/image1.emf"/><Relationship Id="rId9" Type="http://schemas.openxmlformats.org/officeDocument/2006/relationships/hyperlink" Target="https://ieltstrainingonline.com/practice-cambridge-ielts-14-listening-test-01-with-answer-and-transcript/" TargetMode="External"/><Relationship Id="rId14" Type="http://schemas.openxmlformats.org/officeDocument/2006/relationships/hyperlink" Target="https://takeielts.britishcouncil.org/teach-ielts/teaching-resources" TargetMode="External"/><Relationship Id="rId22" Type="http://schemas.openxmlformats.org/officeDocument/2006/relationships/hyperlink" Target="https://learnenglishforhealthcare.com/top-resources-for-oet-reading-practice/" TargetMode="External"/><Relationship Id="rId27" Type="http://schemas.openxmlformats.org/officeDocument/2006/relationships/hyperlink" Target="https://esol.britishcouncil.org/content/learners/skills" TargetMode="External"/><Relationship Id="rId30" Type="http://schemas.openxmlformats.org/officeDocument/2006/relationships/hyperlink" Target="https://www.engvid.com/" TargetMode="External"/><Relationship Id="rId35" Type="http://schemas.openxmlformats.org/officeDocument/2006/relationships/hyperlink" Target="https://www.teachingenglish.org.uk/resources/secondary" TargetMode="External"/><Relationship Id="rId8" Type="http://schemas.openxmlformats.org/officeDocument/2006/relationships/hyperlink" Target="https://www.ieltsspeaking.co.uk/ielts-vocabulary/" TargetMode="External"/><Relationship Id="rId3" Type="http://schemas.openxmlformats.org/officeDocument/2006/relationships/oleObject" Target="../embeddings/oleObject3.bin"/><Relationship Id="rId12" Type="http://schemas.openxmlformats.org/officeDocument/2006/relationships/hyperlink" Target="https://ielts-up.com/" TargetMode="External"/><Relationship Id="rId17" Type="http://schemas.openxmlformats.org/officeDocument/2006/relationships/hyperlink" Target="https://www.futurelearn.com/courses/skills-for-the-pte-speaking-test" TargetMode="External"/><Relationship Id="rId25" Type="http://schemas.openxmlformats.org/officeDocument/2006/relationships/hyperlink" Target="https://www.futurelearn.com/courses/basic-english-pre-intermediate" TargetMode="External"/><Relationship Id="rId33" Type="http://schemas.openxmlformats.org/officeDocument/2006/relationships/hyperlink" Target="https://learnenglishkids.britishcouncil.org/" TargetMode="External"/><Relationship Id="rId38" Type="http://schemas.openxmlformats.org/officeDocument/2006/relationships/hyperlink" Target="https://kahoo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CjJ-7BO2qA" TargetMode="External"/><Relationship Id="rId2" Type="http://schemas.openxmlformats.org/officeDocument/2006/relationships/hyperlink" Target="https://www.youtube.com/watch?v=Z2UoOTg8J2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8CjJ-7BO2q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719BCED-E20B-4F4C-B449-998871F125FF}"/>
              </a:ext>
            </a:extLst>
          </p:cNvPr>
          <p:cNvGraphicFramePr>
            <a:graphicFrameLocks noChangeAspect="1"/>
          </p:cNvGraphicFramePr>
          <p:nvPr>
            <p:custDataLst>
              <p:tags r:id="rId1"/>
            </p:custDataLst>
            <p:extLst>
              <p:ext uri="{D42A27DB-BD31-4B8C-83A1-F6EECF244321}">
                <p14:modId xmlns:p14="http://schemas.microsoft.com/office/powerpoint/2010/main" val="2505051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Object 4" hidden="1">
                        <a:extLst>
                          <a:ext uri="{FF2B5EF4-FFF2-40B4-BE49-F238E27FC236}">
                            <a16:creationId xmlns:a16="http://schemas.microsoft.com/office/drawing/2014/main" id="{B719BCED-E20B-4F4C-B449-998871F125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FF7646-9BA8-4ED4-A149-5FF4C21650A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300" b="1"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982DA8FA-D3D2-964A-9C85-C99D33CAA7BA}"/>
              </a:ext>
            </a:extLst>
          </p:cNvPr>
          <p:cNvSpPr>
            <a:spLocks noGrp="1"/>
          </p:cNvSpPr>
          <p:nvPr>
            <p:ph type="title"/>
          </p:nvPr>
        </p:nvSpPr>
        <p:spPr>
          <a:xfrm>
            <a:off x="471488" y="1307482"/>
            <a:ext cx="5915025" cy="2356556"/>
          </a:xfrm>
        </p:spPr>
        <p:txBody>
          <a:bodyPr>
            <a:normAutofit/>
          </a:bodyPr>
          <a:lstStyle/>
          <a:p>
            <a:pPr algn="ctr"/>
            <a:r>
              <a:rPr lang="en-US" sz="4800" b="1" dirty="0"/>
              <a:t>RefuNet teaching resource pack</a:t>
            </a:r>
          </a:p>
        </p:txBody>
      </p:sp>
      <p:pic>
        <p:nvPicPr>
          <p:cNvPr id="4" name="Picture 3">
            <a:extLst>
              <a:ext uri="{FF2B5EF4-FFF2-40B4-BE49-F238E27FC236}">
                <a16:creationId xmlns:a16="http://schemas.microsoft.com/office/drawing/2014/main" id="{E55D9291-FB37-1B49-83F7-D6D2588AD82B}"/>
              </a:ext>
            </a:extLst>
          </p:cNvPr>
          <p:cNvPicPr>
            <a:picLocks noChangeAspect="1"/>
          </p:cNvPicPr>
          <p:nvPr/>
        </p:nvPicPr>
        <p:blipFill>
          <a:blip r:embed="rId6"/>
          <a:stretch>
            <a:fillRect/>
          </a:stretch>
        </p:blipFill>
        <p:spPr>
          <a:xfrm>
            <a:off x="158750" y="303818"/>
            <a:ext cx="1304290" cy="1165782"/>
          </a:xfrm>
          <a:prstGeom prst="rect">
            <a:avLst/>
          </a:prstGeom>
        </p:spPr>
      </p:pic>
      <p:pic>
        <p:nvPicPr>
          <p:cNvPr id="6" name="Picture 5">
            <a:extLst>
              <a:ext uri="{FF2B5EF4-FFF2-40B4-BE49-F238E27FC236}">
                <a16:creationId xmlns:a16="http://schemas.microsoft.com/office/drawing/2014/main" id="{843FFE1E-F5C6-082E-9D29-4686C87E6EAC}"/>
              </a:ext>
            </a:extLst>
          </p:cNvPr>
          <p:cNvPicPr>
            <a:picLocks noChangeAspect="1"/>
          </p:cNvPicPr>
          <p:nvPr/>
        </p:nvPicPr>
        <p:blipFill>
          <a:blip r:embed="rId6"/>
          <a:stretch>
            <a:fillRect/>
          </a:stretch>
        </p:blipFill>
        <p:spPr>
          <a:xfrm>
            <a:off x="5082223" y="303818"/>
            <a:ext cx="1304290" cy="1165782"/>
          </a:xfrm>
          <a:prstGeom prst="rect">
            <a:avLst/>
          </a:prstGeom>
        </p:spPr>
      </p:pic>
      <p:grpSp>
        <p:nvGrpSpPr>
          <p:cNvPr id="16" name="Group 15">
            <a:extLst>
              <a:ext uri="{FF2B5EF4-FFF2-40B4-BE49-F238E27FC236}">
                <a16:creationId xmlns:a16="http://schemas.microsoft.com/office/drawing/2014/main" id="{0D827EA1-0992-AF63-6681-14426DC4CFF3}"/>
              </a:ext>
            </a:extLst>
          </p:cNvPr>
          <p:cNvGrpSpPr/>
          <p:nvPr/>
        </p:nvGrpSpPr>
        <p:grpSpPr>
          <a:xfrm>
            <a:off x="733675" y="4235702"/>
            <a:ext cx="5390650" cy="2805178"/>
            <a:chOff x="733675" y="4235702"/>
            <a:chExt cx="5390650" cy="2805178"/>
          </a:xfrm>
        </p:grpSpPr>
        <p:sp>
          <p:nvSpPr>
            <p:cNvPr id="8" name="Rectangle 7">
              <a:extLst>
                <a:ext uri="{FF2B5EF4-FFF2-40B4-BE49-F238E27FC236}">
                  <a16:creationId xmlns:a16="http://schemas.microsoft.com/office/drawing/2014/main" id="{2106B082-FC80-1C23-0DB1-83DF1C880332}"/>
                </a:ext>
              </a:extLst>
            </p:cNvPr>
            <p:cNvSpPr/>
            <p:nvPr/>
          </p:nvSpPr>
          <p:spPr>
            <a:xfrm>
              <a:off x="733675" y="4235702"/>
              <a:ext cx="5390650" cy="2805178"/>
            </a:xfrm>
            <a:prstGeom prst="rect">
              <a:avLst/>
            </a:prstGeom>
            <a:solidFill>
              <a:srgbClr val="55CFCB">
                <a:alpha val="30196"/>
              </a:srgbClr>
            </a:solidFill>
            <a:ln w="38100">
              <a:solidFill>
                <a:srgbClr val="F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2F983AB-C3A2-CB02-EC53-58D40C2057BA}"/>
                </a:ext>
              </a:extLst>
            </p:cNvPr>
            <p:cNvSpPr txBox="1"/>
            <p:nvPr/>
          </p:nvSpPr>
          <p:spPr>
            <a:xfrm>
              <a:off x="738085" y="4860785"/>
              <a:ext cx="5360247" cy="2031325"/>
            </a:xfrm>
            <a:prstGeom prst="rect">
              <a:avLst/>
            </a:prstGeom>
            <a:noFill/>
          </p:spPr>
          <p:txBody>
            <a:bodyPr wrap="square" rtlCol="0">
              <a:spAutoFit/>
            </a:bodyPr>
            <a:lstStyle/>
            <a:p>
              <a:r>
                <a:rPr lang="en-US" dirty="0"/>
                <a:t>Check out </a:t>
              </a:r>
              <a:r>
                <a:rPr lang="en-US" dirty="0">
                  <a:hlinkClick r:id="rId7"/>
                </a:rPr>
                <a:t>this helpful video</a:t>
              </a:r>
              <a:r>
                <a:rPr lang="en-US" u="sng" dirty="0">
                  <a:hlinkClick r:id="rId7"/>
                </a:rPr>
                <a:t> </a:t>
              </a:r>
              <a:r>
                <a:rPr lang="en-US" dirty="0"/>
                <a:t>for teaching using Zoom</a:t>
              </a:r>
            </a:p>
            <a:p>
              <a:endParaRPr lang="en-US" dirty="0"/>
            </a:p>
            <a:p>
              <a:r>
                <a:rPr lang="en-US" dirty="0"/>
                <a:t>Our top three resource recommendations:</a:t>
              </a:r>
            </a:p>
            <a:p>
              <a:pPr marL="285750" indent="-285750">
                <a:buFont typeface="Arial" panose="020B0604020202020204" pitchFamily="34" charset="0"/>
                <a:buChar char="•"/>
              </a:pPr>
              <a:r>
                <a:rPr lang="en-US" dirty="0">
                  <a:hlinkClick r:id="rId8"/>
                </a:rPr>
                <a:t>British Council</a:t>
              </a:r>
              <a:endParaRPr lang="en-US" dirty="0"/>
            </a:p>
            <a:p>
              <a:pPr marL="285750" indent="-285750">
                <a:buFont typeface="Arial" panose="020B0604020202020204" pitchFamily="34" charset="0"/>
                <a:buChar char="•"/>
              </a:pPr>
              <a:r>
                <a:rPr lang="en-US" dirty="0">
                  <a:hlinkClick r:id="rId9"/>
                </a:rPr>
                <a:t>SQA</a:t>
              </a:r>
              <a:r>
                <a:rPr lang="en-US" dirty="0"/>
                <a:t> (not the easiest website to navigate but the resources are good)</a:t>
              </a:r>
            </a:p>
            <a:p>
              <a:pPr marL="285750" indent="-285750">
                <a:buFont typeface="Arial" panose="020B0604020202020204" pitchFamily="34" charset="0"/>
                <a:buChar char="•"/>
              </a:pPr>
              <a:r>
                <a:rPr lang="en-US" dirty="0">
                  <a:hlinkClick r:id="rId10"/>
                </a:rPr>
                <a:t>BBC</a:t>
              </a:r>
              <a:endParaRPr lang="en-US" dirty="0"/>
            </a:p>
          </p:txBody>
        </p:sp>
        <p:sp>
          <p:nvSpPr>
            <p:cNvPr id="10" name="Rectangle 9">
              <a:extLst>
                <a:ext uri="{FF2B5EF4-FFF2-40B4-BE49-F238E27FC236}">
                  <a16:creationId xmlns:a16="http://schemas.microsoft.com/office/drawing/2014/main" id="{1FF75488-424B-C6DB-5D1C-63D3A9E08276}"/>
                </a:ext>
              </a:extLst>
            </p:cNvPr>
            <p:cNvSpPr/>
            <p:nvPr/>
          </p:nvSpPr>
          <p:spPr>
            <a:xfrm>
              <a:off x="771391" y="4235702"/>
              <a:ext cx="2175980" cy="584775"/>
            </a:xfrm>
            <a:prstGeom prst="rect">
              <a:avLst/>
            </a:prstGeom>
            <a:noFill/>
          </p:spPr>
          <p:txBody>
            <a:bodyPr wrap="none" lIns="91440" tIns="45720" rIns="91440" bIns="45720">
              <a:spAutoFit/>
            </a:bodyPr>
            <a:lstStyle/>
            <a:p>
              <a:pPr algn="ctr"/>
              <a:r>
                <a:rPr lang="en-GB" sz="3200" dirty="0">
                  <a:ln w="0"/>
                  <a:effectLst>
                    <a:outerShdw blurRad="38100" dist="19050" dir="2700000" algn="tl" rotWithShape="0">
                      <a:schemeClr val="dk1">
                        <a:alpha val="40000"/>
                      </a:schemeClr>
                    </a:outerShdw>
                  </a:effectLst>
                </a:rPr>
                <a:t>Our top tips</a:t>
              </a:r>
              <a:endParaRPr lang="en-GB" sz="3200" b="1" cap="none" spc="0" dirty="0">
                <a:ln w="9525">
                  <a:solidFill>
                    <a:schemeClr val="bg1"/>
                  </a:solidFill>
                  <a:prstDash val="solid"/>
                </a:ln>
                <a:effectLst>
                  <a:outerShdw blurRad="12700" dist="38100" dir="2700000" algn="tl" rotWithShape="0">
                    <a:schemeClr val="bg1">
                      <a:lumMod val="50000"/>
                    </a:schemeClr>
                  </a:outerShdw>
                </a:effectLst>
              </a:endParaRPr>
            </a:p>
          </p:txBody>
        </p:sp>
      </p:grpSp>
      <p:grpSp>
        <p:nvGrpSpPr>
          <p:cNvPr id="15" name="Group 14">
            <a:extLst>
              <a:ext uri="{FF2B5EF4-FFF2-40B4-BE49-F238E27FC236}">
                <a16:creationId xmlns:a16="http://schemas.microsoft.com/office/drawing/2014/main" id="{5659BD11-27DB-D173-9AED-4C352533FF7F}"/>
              </a:ext>
            </a:extLst>
          </p:cNvPr>
          <p:cNvGrpSpPr/>
          <p:nvPr/>
        </p:nvGrpSpPr>
        <p:grpSpPr>
          <a:xfrm>
            <a:off x="733675" y="7739561"/>
            <a:ext cx="5390110" cy="4114837"/>
            <a:chOff x="733675" y="8374569"/>
            <a:chExt cx="5390110" cy="3496876"/>
          </a:xfrm>
        </p:grpSpPr>
        <p:sp>
          <p:nvSpPr>
            <p:cNvPr id="12" name="Rectangle 11">
              <a:extLst>
                <a:ext uri="{FF2B5EF4-FFF2-40B4-BE49-F238E27FC236}">
                  <a16:creationId xmlns:a16="http://schemas.microsoft.com/office/drawing/2014/main" id="{1D3F2882-D86F-E366-B52B-08FAF7F49E2D}"/>
                </a:ext>
              </a:extLst>
            </p:cNvPr>
            <p:cNvSpPr/>
            <p:nvPr/>
          </p:nvSpPr>
          <p:spPr>
            <a:xfrm>
              <a:off x="734585" y="8374569"/>
              <a:ext cx="5389200" cy="3334699"/>
            </a:xfrm>
            <a:prstGeom prst="rect">
              <a:avLst/>
            </a:prstGeom>
            <a:solidFill>
              <a:srgbClr val="55CFCB">
                <a:alpha val="30196"/>
              </a:srgbClr>
            </a:solidFill>
            <a:ln w="38100">
              <a:solidFill>
                <a:srgbClr val="F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2036CF8-7381-A704-BE92-D8E30BB8D6CE}"/>
                </a:ext>
              </a:extLst>
            </p:cNvPr>
            <p:cNvSpPr/>
            <p:nvPr/>
          </p:nvSpPr>
          <p:spPr>
            <a:xfrm>
              <a:off x="733675" y="8430033"/>
              <a:ext cx="4846006" cy="584775"/>
            </a:xfrm>
            <a:prstGeom prst="rect">
              <a:avLst/>
            </a:prstGeom>
            <a:noFill/>
          </p:spPr>
          <p:txBody>
            <a:bodyPr wrap="none" lIns="91440" tIns="45720" rIns="91440" bIns="45720">
              <a:spAutoFit/>
            </a:bodyPr>
            <a:lstStyle/>
            <a:p>
              <a:pPr algn="ctr"/>
              <a:r>
                <a:rPr lang="en-GB" sz="3200" dirty="0">
                  <a:ln w="0"/>
                  <a:effectLst>
                    <a:outerShdw blurRad="38100" dist="19050" dir="2700000" algn="tl" rotWithShape="0">
                      <a:schemeClr val="dk1">
                        <a:alpha val="40000"/>
                      </a:schemeClr>
                    </a:outerShdw>
                  </a:effectLst>
                </a:rPr>
                <a:t>What’s included in this pack</a:t>
              </a:r>
              <a:endParaRPr lang="en-GB"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4" name="TextBox 13">
              <a:extLst>
                <a:ext uri="{FF2B5EF4-FFF2-40B4-BE49-F238E27FC236}">
                  <a16:creationId xmlns:a16="http://schemas.microsoft.com/office/drawing/2014/main" id="{7EE5C1B0-9556-C109-BFF9-23847B5C66BA}"/>
                </a:ext>
              </a:extLst>
            </p:cNvPr>
            <p:cNvSpPr txBox="1"/>
            <p:nvPr/>
          </p:nvSpPr>
          <p:spPr>
            <a:xfrm>
              <a:off x="733675" y="8968183"/>
              <a:ext cx="5360400" cy="2903262"/>
            </a:xfrm>
            <a:prstGeom prst="rect">
              <a:avLst/>
            </a:prstGeom>
            <a:noFill/>
          </p:spPr>
          <p:txBody>
            <a:bodyPr wrap="square" rtlCol="0">
              <a:spAutoFit/>
            </a:bodyPr>
            <a:lstStyle/>
            <a:p>
              <a:pPr marL="285750" indent="-285750">
                <a:buFont typeface="Arial" panose="020B0604020202020204" pitchFamily="34" charset="0"/>
                <a:buChar char="•"/>
              </a:pPr>
              <a:r>
                <a:rPr lang="en-US" dirty="0"/>
                <a:t>Section 1: Lots of links to free resources, divided by theme</a:t>
              </a:r>
            </a:p>
            <a:p>
              <a:pPr marL="285750" indent="-285750">
                <a:buFont typeface="Arial" panose="020B0604020202020204" pitchFamily="34" charset="0"/>
                <a:buChar char="•"/>
              </a:pPr>
              <a:r>
                <a:rPr lang="en-US" dirty="0"/>
                <a:t>Section 2: Advice for teaching online</a:t>
              </a:r>
            </a:p>
            <a:p>
              <a:pPr marL="285750" indent="-285750">
                <a:buFont typeface="Arial" panose="020B0604020202020204" pitchFamily="34" charset="0"/>
                <a:buChar char="•"/>
              </a:pPr>
              <a:r>
                <a:rPr lang="en-US" dirty="0"/>
                <a:t>Section 3: Tips for teaching beginners and young learners</a:t>
              </a:r>
            </a:p>
            <a:p>
              <a:pPr marL="285750" indent="-285750">
                <a:buFont typeface="Arial" panose="020B0604020202020204" pitchFamily="34" charset="0"/>
                <a:buChar char="•"/>
              </a:pPr>
              <a:r>
                <a:rPr lang="en-US" dirty="0"/>
                <a:t>Section 4: Teaching students who only have a phone</a:t>
              </a:r>
            </a:p>
            <a:p>
              <a:pPr marL="285750" indent="-285750">
                <a:buFont typeface="Arial" panose="020B0604020202020204" pitchFamily="34" charset="0"/>
                <a:buChar char="•"/>
              </a:pPr>
              <a:r>
                <a:rPr lang="en-US" dirty="0"/>
                <a:t>Section 5: A list of </a:t>
              </a:r>
              <a:r>
                <a:rPr lang="en-US" dirty="0" err="1"/>
                <a:t>organisations</a:t>
              </a:r>
              <a:r>
                <a:rPr lang="en-US" dirty="0"/>
                <a:t> you can refer your student to if they need help with other issues</a:t>
              </a:r>
            </a:p>
            <a:p>
              <a:pPr marL="285750" indent="-285750">
                <a:buFont typeface="Arial" panose="020B0604020202020204" pitchFamily="34" charset="0"/>
                <a:buChar char="•"/>
              </a:pPr>
              <a:r>
                <a:rPr lang="en-US" dirty="0"/>
                <a:t>Section 6: A guide to English levels</a:t>
              </a:r>
            </a:p>
            <a:p>
              <a:pPr marL="285750" indent="-285750">
                <a:buFont typeface="Arial" panose="020B0604020202020204" pitchFamily="34" charset="0"/>
                <a:buChar char="•"/>
              </a:pPr>
              <a:r>
                <a:rPr lang="en-US" dirty="0"/>
                <a:t>Section 7: Example lesson plans for grammar, reading, listening and speaking lessons</a:t>
              </a:r>
            </a:p>
            <a:p>
              <a:endParaRPr lang="en-US" dirty="0"/>
            </a:p>
          </p:txBody>
        </p:sp>
      </p:grpSp>
    </p:spTree>
    <p:extLst>
      <p:ext uri="{BB962C8B-B14F-4D97-AF65-F5344CB8AC3E}">
        <p14:creationId xmlns:p14="http://schemas.microsoft.com/office/powerpoint/2010/main" val="342363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4FB6-912F-CE4E-A272-B277BCDD9AE5}"/>
              </a:ext>
            </a:extLst>
          </p:cNvPr>
          <p:cNvPicPr>
            <a:picLocks noChangeAspect="1"/>
          </p:cNvPicPr>
          <p:nvPr/>
        </p:nvPicPr>
        <p:blipFill>
          <a:blip r:embed="rId2"/>
          <a:stretch>
            <a:fillRect/>
          </a:stretch>
        </p:blipFill>
        <p:spPr>
          <a:xfrm>
            <a:off x="584665" y="1922667"/>
            <a:ext cx="5454860" cy="5666993"/>
          </a:xfrm>
          <a:prstGeom prst="rect">
            <a:avLst/>
          </a:prstGeom>
        </p:spPr>
      </p:pic>
      <p:sp>
        <p:nvSpPr>
          <p:cNvPr id="2" name="Rectangle 1">
            <a:extLst>
              <a:ext uri="{FF2B5EF4-FFF2-40B4-BE49-F238E27FC236}">
                <a16:creationId xmlns:a16="http://schemas.microsoft.com/office/drawing/2014/main" id="{4B34BAE5-A998-4B48-4057-348BDB7C9527}"/>
              </a:ext>
            </a:extLst>
          </p:cNvPr>
          <p:cNvSpPr/>
          <p:nvPr/>
        </p:nvSpPr>
        <p:spPr>
          <a:xfrm>
            <a:off x="182879" y="95526"/>
            <a:ext cx="7015589" cy="1569660"/>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5: </a:t>
            </a:r>
          </a:p>
          <a:p>
            <a:r>
              <a:rPr lang="en-GB" sz="4800" dirty="0">
                <a:ln w="0"/>
                <a:solidFill>
                  <a:srgbClr val="F5BC33"/>
                </a:solidFill>
                <a:effectLst>
                  <a:outerShdw blurRad="38100" dist="19050" dir="2700000" algn="tl" rotWithShape="0">
                    <a:schemeClr val="dk1">
                      <a:alpha val="40000"/>
                    </a:schemeClr>
                  </a:outerShdw>
                </a:effectLst>
              </a:rPr>
              <a:t>A guide to language levels</a:t>
            </a:r>
          </a:p>
        </p:txBody>
      </p:sp>
    </p:spTree>
    <p:extLst>
      <p:ext uri="{BB962C8B-B14F-4D97-AF65-F5344CB8AC3E}">
        <p14:creationId xmlns:p14="http://schemas.microsoft.com/office/powerpoint/2010/main" val="394119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5AE18-4C75-05F3-83EA-384FA4F8D808}"/>
              </a:ext>
            </a:extLst>
          </p:cNvPr>
          <p:cNvSpPr/>
          <p:nvPr/>
        </p:nvSpPr>
        <p:spPr>
          <a:xfrm>
            <a:off x="182879" y="95526"/>
            <a:ext cx="7015589" cy="2308324"/>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6: </a:t>
            </a:r>
          </a:p>
          <a:p>
            <a:r>
              <a:rPr lang="en-GB" sz="4800" dirty="0">
                <a:ln w="0"/>
                <a:solidFill>
                  <a:srgbClr val="F5BC33"/>
                </a:solidFill>
                <a:effectLst>
                  <a:outerShdw blurRad="38100" dist="19050" dir="2700000" algn="tl" rotWithShape="0">
                    <a:schemeClr val="dk1">
                      <a:alpha val="40000"/>
                    </a:schemeClr>
                  </a:outerShdw>
                </a:effectLst>
              </a:rPr>
              <a:t>Signposting to other organisations</a:t>
            </a:r>
          </a:p>
        </p:txBody>
      </p:sp>
      <p:sp>
        <p:nvSpPr>
          <p:cNvPr id="2" name="TextBox 1">
            <a:extLst>
              <a:ext uri="{FF2B5EF4-FFF2-40B4-BE49-F238E27FC236}">
                <a16:creationId xmlns:a16="http://schemas.microsoft.com/office/drawing/2014/main" id="{B1CECBCA-A15F-8288-F495-71A3A874B114}"/>
              </a:ext>
            </a:extLst>
          </p:cNvPr>
          <p:cNvSpPr txBox="1"/>
          <p:nvPr/>
        </p:nvSpPr>
        <p:spPr>
          <a:xfrm>
            <a:off x="288235" y="2318586"/>
            <a:ext cx="6420678" cy="9825062"/>
          </a:xfrm>
          <a:prstGeom prst="rect">
            <a:avLst/>
          </a:prstGeom>
          <a:noFill/>
        </p:spPr>
        <p:txBody>
          <a:bodyPr wrap="square" rtlCol="0">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your student talks to you about issues they are facing outside their lessons and you want to help, you could help them contact an organisation who can support them. Here’s some examples of organisations that work with refugees in different areas. </a:t>
            </a:r>
            <a:r>
              <a:rPr lang="en-GB" dirty="0">
                <a:latin typeface="Calibri" panose="020F0502020204030204" pitchFamily="34" charset="0"/>
                <a:ea typeface="Calibri" panose="020F0502020204030204" pitchFamily="34" charset="0"/>
                <a:cs typeface="Times New Roman" panose="02020603050405020304" pitchFamily="18" charset="0"/>
              </a:rPr>
              <a:t>If you want to find a local organisation, a quick Google often gives some good results. And any questions / doubts, please don’t hesitate to reach out to 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Employment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Breaking Barriers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RefuAid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Refugee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Starting a business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The Entrepreneurial Refugee Network</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University scholarships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hlinkClick r:id="rId6"/>
              </a:rPr>
              <a:t>Student Action for Refugees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Lawyers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Care4Calais</a:t>
            </a:r>
            <a:r>
              <a:rPr lang="en-GB" sz="1800" dirty="0">
                <a:effectLst/>
                <a:latin typeface="Calibri" panose="020F0502020204030204" pitchFamily="34" charset="0"/>
                <a:ea typeface="Calibri" panose="020F0502020204030204" pitchFamily="34" charset="0"/>
                <a:cs typeface="Times New Roman" panose="02020603050405020304" pitchFamily="18" charset="0"/>
              </a:rPr>
              <a:t> (Currently only providing lawyers for people who have arrived in the UK by lorry or boat since 28</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June 2022)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Mental health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Barnado’s</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 helpline for asylum seekers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Refugee Council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The NHS website can signpost you to local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Challenges with accommodation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Migrant Help</a:t>
            </a:r>
            <a:r>
              <a:rPr lang="en-GB" sz="1800" dirty="0">
                <a:effectLst/>
                <a:latin typeface="Calibri" panose="020F0502020204030204" pitchFamily="34" charset="0"/>
                <a:ea typeface="Calibri" panose="020F0502020204030204" pitchFamily="34" charset="0"/>
                <a:cs typeface="Times New Roman" panose="02020603050405020304" pitchFamily="18" charset="0"/>
              </a:rPr>
              <a:t> (please contact Bethany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contact@refunet.co.uk</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advice on this)</a:t>
            </a: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ACH Housing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housing for refugees in Birmingham, Bristol, Coventry and Wolverhampton</a:t>
            </a:r>
          </a:p>
        </p:txBody>
      </p:sp>
    </p:spTree>
    <p:extLst>
      <p:ext uri="{BB962C8B-B14F-4D97-AF65-F5344CB8AC3E}">
        <p14:creationId xmlns:p14="http://schemas.microsoft.com/office/powerpoint/2010/main" val="417697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CECBCA-A15F-8288-F495-71A3A874B114}"/>
              </a:ext>
            </a:extLst>
          </p:cNvPr>
          <p:cNvSpPr txBox="1"/>
          <p:nvPr/>
        </p:nvSpPr>
        <p:spPr>
          <a:xfrm>
            <a:off x="288235" y="270330"/>
            <a:ext cx="6420678" cy="3760966"/>
          </a:xfrm>
          <a:prstGeom prst="rect">
            <a:avLst/>
          </a:prstGeom>
          <a:noFill/>
        </p:spPr>
        <p:txBody>
          <a:bodyPr wrap="square" rtlCol="0">
            <a:spAutoFit/>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More practice speaking 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SPEAK</a:t>
            </a:r>
            <a:r>
              <a:rPr lang="en-GB" sz="1800" dirty="0">
                <a:effectLst/>
                <a:latin typeface="Calibri" panose="020F0502020204030204" pitchFamily="34" charset="0"/>
                <a:ea typeface="Calibri" panose="020F0502020204030204" pitchFamily="34" charset="0"/>
                <a:cs typeface="Times New Roman" panose="02020603050405020304" pitchFamily="18" charset="0"/>
              </a:rPr>
              <a:t> – online conversation practice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local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City of Sanctuary</a:t>
            </a:r>
            <a:r>
              <a:rPr lang="en-GB" sz="1800" dirty="0">
                <a:effectLst/>
                <a:latin typeface="Calibri" panose="020F0502020204030204" pitchFamily="34" charset="0"/>
                <a:ea typeface="Calibri" panose="020F0502020204030204" pitchFamily="34" charset="0"/>
                <a:cs typeface="Times New Roman" panose="02020603050405020304" pitchFamily="18" charset="0"/>
              </a:rPr>
              <a:t> group</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Otherwise, you can try Googling the name of the town, English practice and refugees and normally something will come up.</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Other things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feel free to reach out to Bethany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contact@refunet.co.uk</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any other suggestions.</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Something we’re missing from this list?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Please let us know!</a:t>
            </a:r>
          </a:p>
        </p:txBody>
      </p:sp>
    </p:spTree>
    <p:extLst>
      <p:ext uri="{BB962C8B-B14F-4D97-AF65-F5344CB8AC3E}">
        <p14:creationId xmlns:p14="http://schemas.microsoft.com/office/powerpoint/2010/main" val="85218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80D85E-A5D9-B74D-8DEC-F02AD1D9F60F}"/>
              </a:ext>
            </a:extLst>
          </p:cNvPr>
          <p:cNvSpPr txBox="1">
            <a:spLocks/>
          </p:cNvSpPr>
          <p:nvPr/>
        </p:nvSpPr>
        <p:spPr>
          <a:xfrm>
            <a:off x="188844" y="1859369"/>
            <a:ext cx="6480313" cy="8556188"/>
          </a:xfrm>
          <a:prstGeom prst="rect">
            <a:avLst/>
          </a:prstGeom>
          <a:noFill/>
        </p:spPr>
        <p:txBody>
          <a:bodyPr wrap="square" rtlCol="0">
            <a:spAutoFit/>
          </a:bodyPr>
          <a:lstStyle/>
          <a:p>
            <a:r>
              <a:rPr lang="en-US" sz="1400" spc="300" dirty="0">
                <a:solidFill>
                  <a:srgbClr val="F5BC33"/>
                </a:solidFill>
              </a:rPr>
              <a:t>Tips for lesson planning.</a:t>
            </a:r>
          </a:p>
          <a:p>
            <a:pPr marL="285750" indent="-285750">
              <a:buFont typeface="Wingdings" pitchFamily="2" charset="2"/>
              <a:buChar char="ü"/>
            </a:pPr>
            <a:r>
              <a:rPr lang="en-US" sz="1400" dirty="0"/>
              <a:t>Have a rough plan for the lesson to provide some structure</a:t>
            </a:r>
          </a:p>
          <a:p>
            <a:pPr marL="285750" indent="-285750">
              <a:buFont typeface="Wingdings" pitchFamily="2" charset="2"/>
              <a:buChar char="ü"/>
            </a:pPr>
            <a:r>
              <a:rPr lang="en-US" sz="1400" dirty="0"/>
              <a:t>Pick something to focus on for each lesson. This could be a grammar concept, a speaking activity, a role play scenario etc.</a:t>
            </a:r>
          </a:p>
          <a:p>
            <a:pPr marL="285750" indent="-285750">
              <a:buFont typeface="Wingdings" pitchFamily="2" charset="2"/>
              <a:buChar char="ü"/>
            </a:pPr>
            <a:r>
              <a:rPr lang="en-US" sz="1400" dirty="0"/>
              <a:t>To make lessons more engaging, try to tailor activities to the interests/hobbies of the student </a:t>
            </a:r>
          </a:p>
          <a:p>
            <a:pPr marL="285750" indent="-285750">
              <a:buFont typeface="Wingdings" pitchFamily="2" charset="2"/>
              <a:buChar char="ü"/>
            </a:pPr>
            <a:r>
              <a:rPr lang="en-US" sz="1400" dirty="0"/>
              <a:t>Encourage the student to identify any tricky points that come up in their own learning and to raise these with you. These grammar/vocabulary/pronunciation points can then be used as the basis for future lessons</a:t>
            </a:r>
          </a:p>
          <a:p>
            <a:pPr marL="285750" indent="-285750">
              <a:buFont typeface="Wingdings" pitchFamily="2" charset="2"/>
              <a:buChar char="ü"/>
            </a:pPr>
            <a:r>
              <a:rPr lang="en-US" sz="1400" dirty="0"/>
              <a:t>Don’t spend too long planning/preparing resources!</a:t>
            </a:r>
            <a:r>
              <a:rPr lang="en-US" sz="1400" dirty="0">
                <a:solidFill>
                  <a:srgbClr val="FF0000"/>
                </a:solidFill>
              </a:rPr>
              <a:t> </a:t>
            </a:r>
            <a:r>
              <a:rPr lang="en-US" sz="1400" dirty="0"/>
              <a:t>You do not have to come up with the most creative activities, and there is plenty of material online </a:t>
            </a:r>
          </a:p>
          <a:p>
            <a:endParaRPr lang="en-US" sz="1400" dirty="0"/>
          </a:p>
          <a:p>
            <a:r>
              <a:rPr lang="en-US" sz="1400" spc="300" dirty="0">
                <a:solidFill>
                  <a:srgbClr val="F5BC33"/>
                </a:solidFill>
              </a:rPr>
              <a:t>Different lesson ideas.</a:t>
            </a:r>
          </a:p>
          <a:p>
            <a:pPr marL="285750" indent="-285750">
              <a:buFont typeface="Arial" panose="020B0604020202020204" pitchFamily="34" charset="0"/>
              <a:buChar char="•"/>
            </a:pPr>
            <a:r>
              <a:rPr lang="en-US" sz="1400" dirty="0"/>
              <a:t>Teaching specific vocabulary sets (food, holiday, professions, celebrations, objects the house)</a:t>
            </a:r>
          </a:p>
          <a:p>
            <a:pPr marL="285750" indent="-285750">
              <a:buFont typeface="Arial" panose="020B0604020202020204" pitchFamily="34" charset="0"/>
              <a:buChar char="•"/>
            </a:pPr>
            <a:r>
              <a:rPr lang="en-US" sz="1400" dirty="0"/>
              <a:t>Grammar lessons</a:t>
            </a:r>
          </a:p>
          <a:p>
            <a:pPr marL="285750" indent="-285750">
              <a:buFont typeface="Arial" panose="020B0604020202020204" pitchFamily="34" charset="0"/>
              <a:buChar char="•"/>
            </a:pPr>
            <a:r>
              <a:rPr lang="en-US" sz="1400" dirty="0"/>
              <a:t>Reading passage with questions </a:t>
            </a:r>
          </a:p>
          <a:p>
            <a:pPr marL="285750" indent="-285750">
              <a:buFont typeface="Arial" panose="020B0604020202020204" pitchFamily="34" charset="0"/>
              <a:buChar char="•"/>
            </a:pPr>
            <a:r>
              <a:rPr lang="en-US" sz="1400" dirty="0"/>
              <a:t>Audio with questions </a:t>
            </a:r>
          </a:p>
          <a:p>
            <a:pPr marL="285750" indent="-285750">
              <a:buFont typeface="Arial" panose="020B0604020202020204" pitchFamily="34" charset="0"/>
              <a:buChar char="•"/>
            </a:pPr>
            <a:r>
              <a:rPr lang="en-US" sz="1400" dirty="0"/>
              <a:t>Role play scenarios (making an appointment, at the supermarket, job interview) </a:t>
            </a:r>
          </a:p>
          <a:p>
            <a:pPr marL="285750" indent="-285750">
              <a:buFont typeface="Arial" panose="020B0604020202020204" pitchFamily="34" charset="0"/>
              <a:buChar char="•"/>
            </a:pPr>
            <a:r>
              <a:rPr lang="en-US" sz="1400" dirty="0"/>
              <a:t>Speaking activities (Debates, surveys)</a:t>
            </a:r>
          </a:p>
          <a:p>
            <a:pPr marL="285750" indent="-285750">
              <a:buFont typeface="Arial" panose="020B0604020202020204" pitchFamily="34" charset="0"/>
              <a:buChar char="•"/>
            </a:pPr>
            <a:r>
              <a:rPr lang="en-US" sz="1400" dirty="0"/>
              <a:t>Written activities (formal letters, emails, postcards, diary entries)</a:t>
            </a:r>
          </a:p>
          <a:p>
            <a:pPr marL="285750" indent="-285750">
              <a:buFont typeface="Arial" panose="020B0604020202020204" pitchFamily="34" charset="0"/>
              <a:buChar char="•"/>
            </a:pPr>
            <a:r>
              <a:rPr lang="en-US" sz="1400" dirty="0"/>
              <a:t>Games (Pictionary, 20 questions, two truths and a lie, who am I?)</a:t>
            </a:r>
          </a:p>
          <a:p>
            <a:endParaRPr lang="en-US" sz="1400" dirty="0"/>
          </a:p>
          <a:p>
            <a:r>
              <a:rPr lang="en-US" sz="1400" spc="300" dirty="0">
                <a:solidFill>
                  <a:srgbClr val="F5BC33"/>
                </a:solidFill>
              </a:rPr>
              <a:t>Level appropriate topics. </a:t>
            </a:r>
          </a:p>
          <a:p>
            <a:endParaRPr lang="en-US" sz="1400" dirty="0"/>
          </a:p>
          <a:p>
            <a:r>
              <a:rPr lang="en-US" sz="1400" dirty="0"/>
              <a:t>The internet is an excellent resource for finding level appropriate topics. The resource list at the end of this booklet provides some links to websites with lesson plans tailored to different learning levels/ages, and this is a great starting point. </a:t>
            </a:r>
          </a:p>
          <a:p>
            <a:endParaRPr lang="en-US" sz="1400" u="sng" dirty="0"/>
          </a:p>
          <a:p>
            <a:r>
              <a:rPr lang="en-US" sz="1400" spc="300" dirty="0">
                <a:solidFill>
                  <a:srgbClr val="F5BC33"/>
                </a:solidFill>
              </a:rPr>
              <a:t>Inspiration: </a:t>
            </a:r>
          </a:p>
          <a:p>
            <a:endParaRPr lang="en-US" sz="1400" i="1" dirty="0"/>
          </a:p>
          <a:p>
            <a:r>
              <a:rPr lang="en-US" sz="1400" b="1" dirty="0"/>
              <a:t>Beginner</a:t>
            </a:r>
            <a:r>
              <a:rPr lang="en-US" sz="1400" dirty="0"/>
              <a:t> – Introductions, getting to know you, hobbies, family/pets, animals, food and drink, likes and dislikes, hobbies, telling the time, numbers and the alphabet, daily routine, clothing, physical description </a:t>
            </a:r>
          </a:p>
          <a:p>
            <a:endParaRPr lang="en-US" sz="1400" dirty="0"/>
          </a:p>
          <a:p>
            <a:r>
              <a:rPr lang="en-US" sz="1400" b="1" dirty="0"/>
              <a:t>Intermediate </a:t>
            </a:r>
            <a:r>
              <a:rPr lang="en-US" sz="1400" b="1" dirty="0">
                <a:sym typeface="Wingdings" pitchFamily="2" charset="2"/>
              </a:rPr>
              <a:t></a:t>
            </a:r>
            <a:r>
              <a:rPr lang="en-US" sz="1400" b="1" dirty="0"/>
              <a:t> Advanced </a:t>
            </a:r>
            <a:r>
              <a:rPr lang="en-US" sz="1400" dirty="0"/>
              <a:t>– Cultural differences, living abroad, festivals, music, technology, health, relationships, multiculturalism, environment, topics in the news, future dreams, past experiences </a:t>
            </a:r>
            <a:endParaRPr lang="en-US" dirty="0"/>
          </a:p>
        </p:txBody>
      </p:sp>
      <p:sp>
        <p:nvSpPr>
          <p:cNvPr id="5" name="Rectangle 4">
            <a:extLst>
              <a:ext uri="{FF2B5EF4-FFF2-40B4-BE49-F238E27FC236}">
                <a16:creationId xmlns:a16="http://schemas.microsoft.com/office/drawing/2014/main" id="{0F54E01E-D8A0-5340-ABC8-FD5F47B61794}"/>
              </a:ext>
            </a:extLst>
          </p:cNvPr>
          <p:cNvSpPr/>
          <p:nvPr/>
        </p:nvSpPr>
        <p:spPr>
          <a:xfrm>
            <a:off x="182879" y="159026"/>
            <a:ext cx="5024857" cy="1569660"/>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7: </a:t>
            </a:r>
          </a:p>
          <a:p>
            <a:r>
              <a:rPr lang="en-GB" sz="4800" dirty="0">
                <a:ln w="0"/>
                <a:solidFill>
                  <a:srgbClr val="F5BC33"/>
                </a:solidFill>
                <a:effectLst>
                  <a:outerShdw blurRad="38100" dist="19050" dir="2700000" algn="tl" rotWithShape="0">
                    <a:schemeClr val="dk1">
                      <a:alpha val="40000"/>
                    </a:schemeClr>
                  </a:outerShdw>
                </a:effectLst>
              </a:rPr>
              <a:t>Lesson planning</a:t>
            </a:r>
          </a:p>
        </p:txBody>
      </p:sp>
    </p:spTree>
    <p:extLst>
      <p:ext uri="{BB962C8B-B14F-4D97-AF65-F5344CB8AC3E}">
        <p14:creationId xmlns:p14="http://schemas.microsoft.com/office/powerpoint/2010/main" val="83248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4BCC-2F03-994E-838B-F65A44D2C851}"/>
              </a:ext>
            </a:extLst>
          </p:cNvPr>
          <p:cNvSpPr txBox="1">
            <a:spLocks/>
          </p:cNvSpPr>
          <p:nvPr/>
        </p:nvSpPr>
        <p:spPr>
          <a:xfrm>
            <a:off x="397565" y="1396620"/>
            <a:ext cx="6062870" cy="10095071"/>
          </a:xfrm>
          <a:prstGeom prst="rect">
            <a:avLst/>
          </a:prstGeom>
          <a:noFill/>
        </p:spPr>
        <p:txBody>
          <a:bodyPr wrap="square" rtlCol="0">
            <a:spAutoFit/>
          </a:bodyPr>
          <a:lstStyle/>
          <a:p>
            <a:endParaRPr lang="en-US" sz="1600" dirty="0"/>
          </a:p>
          <a:p>
            <a:r>
              <a:rPr lang="en-US" sz="1400" u="sng" dirty="0"/>
              <a:t>Before lesson</a:t>
            </a:r>
          </a:p>
          <a:p>
            <a:pPr marL="285750" indent="-285750">
              <a:buFont typeface="Arial" panose="020B0604020202020204" pitchFamily="34" charset="0"/>
              <a:buChar char="•"/>
            </a:pPr>
            <a:r>
              <a:rPr lang="en-US" sz="1400" dirty="0"/>
              <a:t>Prepare a PowerPoint on the grammar concept you are going to teach. No need to make this fancy – just an outline of the basic rules for its use, how it is formulated and if there are any exceptions to the rule. This can be taught live through the share screen option on Zoom or sent in advance and spoken through live in the lesson.</a:t>
            </a:r>
          </a:p>
          <a:p>
            <a:pPr marL="285750" indent="-285750">
              <a:buFont typeface="Arial" panose="020B0604020202020204" pitchFamily="34" charset="0"/>
              <a:buChar char="•"/>
            </a:pPr>
            <a:r>
              <a:rPr lang="en-US" sz="1400" dirty="0"/>
              <a:t>Prepare/find an activity sheet to </a:t>
            </a:r>
            <a:r>
              <a:rPr lang="en-US" sz="1400" dirty="0" err="1"/>
              <a:t>practise</a:t>
            </a:r>
            <a:r>
              <a:rPr lang="en-US" sz="1400" dirty="0"/>
              <a:t> this grammar concept, to be used during the lesson. It is a good idea to include a few different activities on this sheet, especially if you are teaching a fast learner or if the grammar concept is complex. </a:t>
            </a:r>
          </a:p>
          <a:p>
            <a:pPr marL="285750" indent="-285750">
              <a:buFont typeface="Arial" panose="020B0604020202020204" pitchFamily="34" charset="0"/>
              <a:buChar char="•"/>
            </a:pPr>
            <a:r>
              <a:rPr lang="en-US" sz="1400" dirty="0">
                <a:solidFill>
                  <a:srgbClr val="FF0000"/>
                </a:solidFill>
              </a:rPr>
              <a:t>Optional: Prepare a short homework activity on the grammar concept</a:t>
            </a:r>
          </a:p>
          <a:p>
            <a:endParaRPr lang="en-US" sz="1400" dirty="0"/>
          </a:p>
          <a:p>
            <a:r>
              <a:rPr lang="en-US" sz="1400" u="sng" dirty="0"/>
              <a:t>During the lesson </a:t>
            </a:r>
          </a:p>
          <a:p>
            <a:r>
              <a:rPr lang="en-US" sz="1400" b="1" dirty="0"/>
              <a:t>Warm up/initial chat</a:t>
            </a:r>
          </a:p>
          <a:p>
            <a:pPr marL="285750" indent="-285750">
              <a:buFont typeface="Arial" panose="020B0604020202020204" pitchFamily="34" charset="0"/>
              <a:buChar char="•"/>
            </a:pPr>
            <a:r>
              <a:rPr lang="en-US" sz="1400" dirty="0"/>
              <a:t>Informal chat; challenge the learner by asking questions provoking different tenses </a:t>
            </a:r>
            <a:r>
              <a:rPr lang="en-US" sz="1400" i="1" dirty="0"/>
              <a:t>(”What did you do this morning, what are your plans for tonight”)</a:t>
            </a:r>
          </a:p>
          <a:p>
            <a:pPr marL="285750" indent="-285750">
              <a:buFont typeface="Arial" panose="020B0604020202020204" pitchFamily="34" charset="0"/>
              <a:buChar char="•"/>
            </a:pPr>
            <a:r>
              <a:rPr lang="en-US" sz="1400" dirty="0"/>
              <a:t>Quick review of any vocab/grammar points from previous lessons. Also an opportunity to give feedback on homework. </a:t>
            </a:r>
          </a:p>
          <a:p>
            <a:endParaRPr lang="en-US" sz="1400" dirty="0"/>
          </a:p>
          <a:p>
            <a:r>
              <a:rPr lang="en-US" sz="1400" b="1" dirty="0"/>
              <a:t>Introduction </a:t>
            </a:r>
          </a:p>
          <a:p>
            <a:pPr marL="285750" indent="-285750">
              <a:buFont typeface="Arial" panose="020B0604020202020204" pitchFamily="34" charset="0"/>
              <a:buChar char="•"/>
            </a:pPr>
            <a:r>
              <a:rPr lang="en-US" sz="1400" dirty="0"/>
              <a:t>Describe the grammar concept you will be teaching (</a:t>
            </a:r>
            <a:r>
              <a:rPr lang="en-US" sz="1400" i="1" dirty="0"/>
              <a:t>“Today I want to tell you about the tense X  that we use for X”)</a:t>
            </a:r>
          </a:p>
          <a:p>
            <a:pPr marL="285750" indent="-285750">
              <a:buFont typeface="Arial" panose="020B0604020202020204" pitchFamily="34" charset="0"/>
              <a:buChar char="•"/>
            </a:pPr>
            <a:r>
              <a:rPr lang="en-US" sz="1400" dirty="0"/>
              <a:t>Include some real-life examples to contextualise the grammar. This will help the student to identify situations when it would be used.</a:t>
            </a:r>
          </a:p>
          <a:p>
            <a:endParaRPr lang="en-US" sz="1400" dirty="0"/>
          </a:p>
          <a:p>
            <a:r>
              <a:rPr lang="en-US" sz="1400" b="1" dirty="0"/>
              <a:t>Presentation </a:t>
            </a:r>
            <a:r>
              <a:rPr lang="en-US" sz="1400" dirty="0"/>
              <a:t>– </a:t>
            </a:r>
            <a:r>
              <a:rPr lang="en-US" sz="1400" dirty="0">
                <a:solidFill>
                  <a:srgbClr val="FF0000"/>
                </a:solidFill>
              </a:rPr>
              <a:t>don’t spend too long on this as the learning happens through practice!</a:t>
            </a:r>
            <a:endParaRPr lang="en-US" sz="1400" b="1" dirty="0"/>
          </a:p>
          <a:p>
            <a:pPr marL="285750" indent="-285750">
              <a:buFont typeface="Arial" panose="020B0604020202020204" pitchFamily="34" charset="0"/>
              <a:buChar char="•"/>
            </a:pPr>
            <a:r>
              <a:rPr lang="en-US" sz="1400" dirty="0"/>
              <a:t>Present the grammar using the PowerPoint so the student can follow along </a:t>
            </a:r>
          </a:p>
          <a:p>
            <a:pPr marL="285750" indent="-285750">
              <a:buFont typeface="Arial" panose="020B0604020202020204" pitchFamily="34" charset="0"/>
              <a:buChar char="•"/>
            </a:pPr>
            <a:r>
              <a:rPr lang="en-US" sz="1400" dirty="0"/>
              <a:t>Ask the student if they understand and go through a few practice examples with student to check their comprehension.</a:t>
            </a:r>
          </a:p>
          <a:p>
            <a:endParaRPr lang="en-US" sz="1400" dirty="0"/>
          </a:p>
          <a:p>
            <a:r>
              <a:rPr lang="en-US" sz="1400" b="1" dirty="0"/>
              <a:t>Practice activity</a:t>
            </a:r>
          </a:p>
          <a:p>
            <a:pPr marL="285750" indent="-285750">
              <a:buFont typeface="Arial" panose="020B0604020202020204" pitchFamily="34" charset="0"/>
              <a:buChar char="•"/>
            </a:pPr>
            <a:r>
              <a:rPr lang="en-US" sz="1400" dirty="0"/>
              <a:t>Work through the the activity sheet together - have the students read out the instructions for each activity and complete sentences in full (to </a:t>
            </a:r>
            <a:r>
              <a:rPr lang="en-US" sz="1400" dirty="0" err="1"/>
              <a:t>practise</a:t>
            </a:r>
            <a:r>
              <a:rPr lang="en-US" sz="1400" dirty="0"/>
              <a:t> pronunciation).</a:t>
            </a:r>
          </a:p>
          <a:p>
            <a:pPr marL="285750" indent="-285750">
              <a:buFont typeface="Arial" panose="020B0604020202020204" pitchFamily="34" charset="0"/>
              <a:buChar char="•"/>
            </a:pPr>
            <a:r>
              <a:rPr lang="en-US" sz="1400" dirty="0"/>
              <a:t>Listen out for any mistakes that the student makes. If the mistakes are significant or repeated, then they can be used as a basis for a future lesson. </a:t>
            </a:r>
          </a:p>
          <a:p>
            <a:endParaRPr lang="en-US" sz="1400" u="sng" dirty="0"/>
          </a:p>
          <a:p>
            <a:r>
              <a:rPr lang="en-US" sz="1400" u="sng" dirty="0"/>
              <a:t>End of lesson / Homework</a:t>
            </a:r>
          </a:p>
          <a:p>
            <a:pPr marL="285750" indent="-285750">
              <a:buFont typeface="Arial" panose="020B0604020202020204" pitchFamily="34" charset="0"/>
              <a:buChar char="•"/>
            </a:pPr>
            <a:r>
              <a:rPr lang="en-US" sz="1400" dirty="0"/>
              <a:t>Quick recap of grammar concept, using examples and soliciting answers from student</a:t>
            </a:r>
          </a:p>
          <a:p>
            <a:pPr marL="285750" indent="-285750">
              <a:buFont typeface="Arial" panose="020B0604020202020204" pitchFamily="34" charset="0"/>
              <a:buChar char="•"/>
            </a:pPr>
            <a:r>
              <a:rPr lang="en-US" sz="1400" dirty="0"/>
              <a:t>Ask if they would like further practice on the topic in another lesson</a:t>
            </a:r>
          </a:p>
          <a:p>
            <a:pPr marL="285750" indent="-285750">
              <a:buFont typeface="Arial" panose="020B0604020202020204" pitchFamily="34" charset="0"/>
              <a:buChar char="•"/>
            </a:pPr>
            <a:r>
              <a:rPr lang="en-US" sz="1400" dirty="0"/>
              <a:t>If requested provide homework. This could be finishing off the in-class activity sheet or providing an additional practice sheet. </a:t>
            </a:r>
            <a:endParaRPr lang="en-US" dirty="0"/>
          </a:p>
        </p:txBody>
      </p:sp>
      <p:sp>
        <p:nvSpPr>
          <p:cNvPr id="2" name="Rectangle 1">
            <a:extLst>
              <a:ext uri="{FF2B5EF4-FFF2-40B4-BE49-F238E27FC236}">
                <a16:creationId xmlns:a16="http://schemas.microsoft.com/office/drawing/2014/main" id="{173C7058-FB60-1341-9272-023A0D1DC651}"/>
              </a:ext>
            </a:extLst>
          </p:cNvPr>
          <p:cNvSpPr/>
          <p:nvPr/>
        </p:nvSpPr>
        <p:spPr>
          <a:xfrm>
            <a:off x="-337930" y="389343"/>
            <a:ext cx="5804452" cy="584775"/>
          </a:xfrm>
          <a:prstGeom prst="rect">
            <a:avLst/>
          </a:prstGeom>
          <a:noFill/>
        </p:spPr>
        <p:txBody>
          <a:bodyPr wrap="square" lIns="91440" tIns="45720" rIns="91440" bIns="45720">
            <a:spAutoFit/>
          </a:bodyPr>
          <a:lstStyle/>
          <a:p>
            <a:pPr algn="ctr"/>
            <a:r>
              <a:rPr lang="en-GB" sz="3200" dirty="0">
                <a:ln w="0"/>
                <a:effectLst>
                  <a:outerShdw blurRad="38100" dist="19050" dir="2700000" algn="tl" rotWithShape="0">
                    <a:schemeClr val="dk1">
                      <a:alpha val="40000"/>
                    </a:schemeClr>
                  </a:outerShdw>
                </a:effectLst>
              </a:rPr>
              <a:t>Outline of a grammar lesson</a:t>
            </a:r>
            <a:endParaRPr lang="en-GB" sz="3200" b="0" cap="none" spc="0" dirty="0">
              <a:ln w="0"/>
              <a:solidFill>
                <a:schemeClr val="tx1"/>
              </a:solidFill>
              <a:effectLst>
                <a:outerShdw blurRad="38100" dist="19050" dir="2700000" algn="tl" rotWithShape="0">
                  <a:schemeClr val="dk1">
                    <a:alpha val="40000"/>
                  </a:schemeClr>
                </a:outerShdw>
              </a:effectLst>
            </a:endParaRPr>
          </a:p>
        </p:txBody>
      </p:sp>
      <p:sp>
        <p:nvSpPr>
          <p:cNvPr id="3" name="Rounded Rectangle 2">
            <a:extLst>
              <a:ext uri="{FF2B5EF4-FFF2-40B4-BE49-F238E27FC236}">
                <a16:creationId xmlns:a16="http://schemas.microsoft.com/office/drawing/2014/main" id="{EDE27BC5-4DC8-0244-8A22-57A5ADD5CB79}"/>
              </a:ext>
            </a:extLst>
          </p:cNvPr>
          <p:cNvSpPr>
            <a:spLocks/>
          </p:cNvSpPr>
          <p:nvPr/>
        </p:nvSpPr>
        <p:spPr>
          <a:xfrm>
            <a:off x="288235" y="1133061"/>
            <a:ext cx="6281531" cy="10495722"/>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2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B12C48-1007-8843-BDC5-6E2B596C3ADD}"/>
              </a:ext>
            </a:extLst>
          </p:cNvPr>
          <p:cNvSpPr txBox="1"/>
          <p:nvPr/>
        </p:nvSpPr>
        <p:spPr>
          <a:xfrm>
            <a:off x="0" y="997788"/>
            <a:ext cx="6460435" cy="1200329"/>
          </a:xfrm>
          <a:prstGeom prst="rect">
            <a:avLst/>
          </a:prstGeom>
          <a:noFill/>
        </p:spPr>
        <p:txBody>
          <a:bodyPr wrap="square" rtlCol="0">
            <a:spAutoFit/>
          </a:bodyPr>
          <a:lstStyle/>
          <a:p>
            <a:endParaRPr lang="en-US" dirty="0"/>
          </a:p>
          <a:p>
            <a:endParaRPr lang="en-US" dirty="0"/>
          </a:p>
          <a:p>
            <a:r>
              <a:rPr lang="en-US" b="1" dirty="0"/>
              <a:t>PowerPoint presentation slide:</a:t>
            </a:r>
          </a:p>
          <a:p>
            <a:r>
              <a:rPr lang="en-US" dirty="0"/>
              <a:t> </a:t>
            </a:r>
          </a:p>
        </p:txBody>
      </p:sp>
      <p:pic>
        <p:nvPicPr>
          <p:cNvPr id="2" name="Picture 1">
            <a:extLst>
              <a:ext uri="{FF2B5EF4-FFF2-40B4-BE49-F238E27FC236}">
                <a16:creationId xmlns:a16="http://schemas.microsoft.com/office/drawing/2014/main" id="{747A1C3E-ED1F-DB4A-B777-A543081ED438}"/>
              </a:ext>
            </a:extLst>
          </p:cNvPr>
          <p:cNvPicPr>
            <a:picLocks noChangeAspect="1"/>
          </p:cNvPicPr>
          <p:nvPr/>
        </p:nvPicPr>
        <p:blipFill rotWithShape="1">
          <a:blip r:embed="rId2"/>
          <a:srcRect b="1637"/>
          <a:stretch/>
        </p:blipFill>
        <p:spPr>
          <a:xfrm>
            <a:off x="0" y="1972120"/>
            <a:ext cx="6712420" cy="4123880"/>
          </a:xfrm>
          <a:prstGeom prst="rect">
            <a:avLst/>
          </a:prstGeom>
        </p:spPr>
      </p:pic>
      <p:pic>
        <p:nvPicPr>
          <p:cNvPr id="3" name="Picture 2">
            <a:extLst>
              <a:ext uri="{FF2B5EF4-FFF2-40B4-BE49-F238E27FC236}">
                <a16:creationId xmlns:a16="http://schemas.microsoft.com/office/drawing/2014/main" id="{6424016D-A735-4240-A63C-50697BD80C5E}"/>
              </a:ext>
            </a:extLst>
          </p:cNvPr>
          <p:cNvPicPr>
            <a:picLocks noChangeAspect="1"/>
          </p:cNvPicPr>
          <p:nvPr/>
        </p:nvPicPr>
        <p:blipFill>
          <a:blip r:embed="rId3"/>
          <a:stretch>
            <a:fillRect/>
          </a:stretch>
        </p:blipFill>
        <p:spPr>
          <a:xfrm>
            <a:off x="18927" y="6727718"/>
            <a:ext cx="6858000" cy="4123880"/>
          </a:xfrm>
          <a:prstGeom prst="rect">
            <a:avLst/>
          </a:prstGeom>
        </p:spPr>
      </p:pic>
      <p:sp>
        <p:nvSpPr>
          <p:cNvPr id="5" name="Rectangle 4">
            <a:extLst>
              <a:ext uri="{FF2B5EF4-FFF2-40B4-BE49-F238E27FC236}">
                <a16:creationId xmlns:a16="http://schemas.microsoft.com/office/drawing/2014/main" id="{E4330B51-DC32-CB4F-BF39-08DB0B9E3551}"/>
              </a:ext>
            </a:extLst>
          </p:cNvPr>
          <p:cNvSpPr/>
          <p:nvPr/>
        </p:nvSpPr>
        <p:spPr>
          <a:xfrm>
            <a:off x="18927" y="6240031"/>
            <a:ext cx="2838598" cy="369332"/>
          </a:xfrm>
          <a:prstGeom prst="rect">
            <a:avLst/>
          </a:prstGeom>
        </p:spPr>
        <p:txBody>
          <a:bodyPr wrap="none">
            <a:spAutoFit/>
          </a:bodyPr>
          <a:lstStyle/>
          <a:p>
            <a:r>
              <a:rPr lang="en-US" b="1" dirty="0"/>
              <a:t>Activity sheet to do in class</a:t>
            </a:r>
            <a:r>
              <a:rPr lang="en-US" dirty="0"/>
              <a:t>:</a:t>
            </a:r>
          </a:p>
        </p:txBody>
      </p:sp>
      <p:sp>
        <p:nvSpPr>
          <p:cNvPr id="7" name="Rectangle 6">
            <a:extLst>
              <a:ext uri="{FF2B5EF4-FFF2-40B4-BE49-F238E27FC236}">
                <a16:creationId xmlns:a16="http://schemas.microsoft.com/office/drawing/2014/main" id="{0EDAD5B4-AA1C-5940-9D2B-9B76963ADEE1}"/>
              </a:ext>
            </a:extLst>
          </p:cNvPr>
          <p:cNvSpPr/>
          <p:nvPr/>
        </p:nvSpPr>
        <p:spPr>
          <a:xfrm>
            <a:off x="-269061" y="263184"/>
            <a:ext cx="7000407" cy="1077218"/>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Example grammar lesson: </a:t>
            </a:r>
            <a:r>
              <a:rPr lang="en-GB" sz="3200" b="0" i="1" cap="none" spc="0" dirty="0">
                <a:ln w="0"/>
                <a:solidFill>
                  <a:schemeClr val="tx1"/>
                </a:solidFill>
                <a:effectLst>
                  <a:outerShdw blurRad="38100" dist="19050" dir="2700000" algn="tl" rotWithShape="0">
                    <a:schemeClr val="dk1">
                      <a:alpha val="40000"/>
                    </a:schemeClr>
                  </a:outerShdw>
                </a:effectLst>
              </a:rPr>
              <a:t>The present continuous</a:t>
            </a:r>
          </a:p>
        </p:txBody>
      </p:sp>
    </p:spTree>
    <p:extLst>
      <p:ext uri="{BB962C8B-B14F-4D97-AF65-F5344CB8AC3E}">
        <p14:creationId xmlns:p14="http://schemas.microsoft.com/office/powerpoint/2010/main" val="281224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35EC8-94F8-8D49-99C3-409B23C58888}"/>
              </a:ext>
            </a:extLst>
          </p:cNvPr>
          <p:cNvPicPr>
            <a:picLocks noChangeAspect="1"/>
          </p:cNvPicPr>
          <p:nvPr/>
        </p:nvPicPr>
        <p:blipFill>
          <a:blip r:embed="rId2"/>
          <a:stretch>
            <a:fillRect/>
          </a:stretch>
        </p:blipFill>
        <p:spPr>
          <a:xfrm>
            <a:off x="0" y="2263806"/>
            <a:ext cx="6858000" cy="3832194"/>
          </a:xfrm>
          <a:prstGeom prst="rect">
            <a:avLst/>
          </a:prstGeom>
        </p:spPr>
      </p:pic>
      <p:sp>
        <p:nvSpPr>
          <p:cNvPr id="5" name="Rectangle 4">
            <a:extLst>
              <a:ext uri="{FF2B5EF4-FFF2-40B4-BE49-F238E27FC236}">
                <a16:creationId xmlns:a16="http://schemas.microsoft.com/office/drawing/2014/main" id="{DF6BE2A6-DF57-B94A-B3E9-0CB6A1C1D40B}"/>
              </a:ext>
            </a:extLst>
          </p:cNvPr>
          <p:cNvSpPr/>
          <p:nvPr/>
        </p:nvSpPr>
        <p:spPr>
          <a:xfrm>
            <a:off x="-496956" y="139148"/>
            <a:ext cx="7354956" cy="1077218"/>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Example grammar lesson: </a:t>
            </a:r>
            <a:r>
              <a:rPr lang="en-GB" sz="3200" b="0" i="1" cap="none" spc="0" dirty="0">
                <a:ln w="0"/>
                <a:solidFill>
                  <a:schemeClr val="tx1"/>
                </a:solidFill>
                <a:effectLst>
                  <a:outerShdw blurRad="38100" dist="19050" dir="2700000" algn="tl" rotWithShape="0">
                    <a:schemeClr val="dk1">
                      <a:alpha val="40000"/>
                    </a:schemeClr>
                  </a:outerShdw>
                </a:effectLst>
              </a:rPr>
              <a:t>Possessive pronouns</a:t>
            </a:r>
          </a:p>
        </p:txBody>
      </p:sp>
      <p:sp>
        <p:nvSpPr>
          <p:cNvPr id="6" name="TextBox 5">
            <a:extLst>
              <a:ext uri="{FF2B5EF4-FFF2-40B4-BE49-F238E27FC236}">
                <a16:creationId xmlns:a16="http://schemas.microsoft.com/office/drawing/2014/main" id="{EE2DB161-B505-A64C-8801-E71B40DE0177}"/>
              </a:ext>
            </a:extLst>
          </p:cNvPr>
          <p:cNvSpPr txBox="1"/>
          <p:nvPr/>
        </p:nvSpPr>
        <p:spPr>
          <a:xfrm>
            <a:off x="0" y="1689652"/>
            <a:ext cx="6281531" cy="369332"/>
          </a:xfrm>
          <a:prstGeom prst="rect">
            <a:avLst/>
          </a:prstGeom>
          <a:noFill/>
        </p:spPr>
        <p:txBody>
          <a:bodyPr wrap="square" rtlCol="0">
            <a:spAutoFit/>
          </a:bodyPr>
          <a:lstStyle/>
          <a:p>
            <a:r>
              <a:rPr lang="en-US" b="1" dirty="0"/>
              <a:t>PowerPoint presentation slide: </a:t>
            </a:r>
          </a:p>
        </p:txBody>
      </p:sp>
      <p:sp>
        <p:nvSpPr>
          <p:cNvPr id="7" name="TextBox 6">
            <a:extLst>
              <a:ext uri="{FF2B5EF4-FFF2-40B4-BE49-F238E27FC236}">
                <a16:creationId xmlns:a16="http://schemas.microsoft.com/office/drawing/2014/main" id="{3D18B586-9BA1-7048-BCF8-A72F77034581}"/>
              </a:ext>
            </a:extLst>
          </p:cNvPr>
          <p:cNvSpPr txBox="1"/>
          <p:nvPr/>
        </p:nvSpPr>
        <p:spPr>
          <a:xfrm>
            <a:off x="39756" y="6161396"/>
            <a:ext cx="6281531" cy="369332"/>
          </a:xfrm>
          <a:prstGeom prst="rect">
            <a:avLst/>
          </a:prstGeom>
          <a:noFill/>
        </p:spPr>
        <p:txBody>
          <a:bodyPr wrap="square" rtlCol="0">
            <a:spAutoFit/>
          </a:bodyPr>
          <a:lstStyle/>
          <a:p>
            <a:r>
              <a:rPr lang="en-US" b="1" dirty="0"/>
              <a:t>Activity sheet to do in class: </a:t>
            </a:r>
          </a:p>
        </p:txBody>
      </p:sp>
      <p:pic>
        <p:nvPicPr>
          <p:cNvPr id="8" name="Picture 7">
            <a:extLst>
              <a:ext uri="{FF2B5EF4-FFF2-40B4-BE49-F238E27FC236}">
                <a16:creationId xmlns:a16="http://schemas.microsoft.com/office/drawing/2014/main" id="{2DEE7B81-1F7B-654A-A45D-B40AEAD5C475}"/>
              </a:ext>
            </a:extLst>
          </p:cNvPr>
          <p:cNvPicPr>
            <a:picLocks noChangeAspect="1"/>
          </p:cNvPicPr>
          <p:nvPr/>
        </p:nvPicPr>
        <p:blipFill>
          <a:blip r:embed="rId3"/>
          <a:stretch>
            <a:fillRect/>
          </a:stretch>
        </p:blipFill>
        <p:spPr>
          <a:xfrm>
            <a:off x="39756" y="6596124"/>
            <a:ext cx="6818244" cy="3780884"/>
          </a:xfrm>
          <a:prstGeom prst="rect">
            <a:avLst/>
          </a:prstGeom>
        </p:spPr>
      </p:pic>
    </p:spTree>
    <p:extLst>
      <p:ext uri="{BB962C8B-B14F-4D97-AF65-F5344CB8AC3E}">
        <p14:creationId xmlns:p14="http://schemas.microsoft.com/office/powerpoint/2010/main" val="278796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41DAE0-CEF9-5047-8213-10E6B2927437}"/>
              </a:ext>
            </a:extLst>
          </p:cNvPr>
          <p:cNvSpPr/>
          <p:nvPr/>
        </p:nvSpPr>
        <p:spPr>
          <a:xfrm>
            <a:off x="94345" y="309747"/>
            <a:ext cx="4642041" cy="584775"/>
          </a:xfrm>
          <a:prstGeom prst="rect">
            <a:avLst/>
          </a:prstGeom>
          <a:noFill/>
        </p:spPr>
        <p:txBody>
          <a:bodyPr wrap="none" lIns="91440" tIns="45720" rIns="91440" bIns="45720">
            <a:spAutoFit/>
          </a:bodyPr>
          <a:lstStyle/>
          <a:p>
            <a:pPr algn="ctr"/>
            <a:r>
              <a:rPr lang="en-GB" sz="3200" dirty="0">
                <a:ln w="0"/>
                <a:effectLst>
                  <a:outerShdw blurRad="38100" dist="19050" dir="2700000" algn="tl" rotWithShape="0">
                    <a:schemeClr val="dk1">
                      <a:alpha val="40000"/>
                    </a:schemeClr>
                  </a:outerShdw>
                </a:effectLst>
              </a:rPr>
              <a:t>Outline of a r</a:t>
            </a:r>
            <a:r>
              <a:rPr lang="en-GB" sz="3200" b="0" cap="none" spc="0" dirty="0">
                <a:ln w="0"/>
                <a:solidFill>
                  <a:schemeClr val="tx1"/>
                </a:solidFill>
                <a:effectLst>
                  <a:outerShdw blurRad="38100" dist="19050" dir="2700000" algn="tl" rotWithShape="0">
                    <a:schemeClr val="dk1">
                      <a:alpha val="40000"/>
                    </a:schemeClr>
                  </a:outerShdw>
                </a:effectLst>
              </a:rPr>
              <a:t>eading </a:t>
            </a:r>
            <a:r>
              <a:rPr lang="en-GB" sz="3200" dirty="0">
                <a:ln w="0"/>
                <a:effectLst>
                  <a:outerShdw blurRad="38100" dist="19050" dir="2700000" algn="tl" rotWithShape="0">
                    <a:schemeClr val="dk1">
                      <a:alpha val="40000"/>
                    </a:schemeClr>
                  </a:outerShdw>
                </a:effectLst>
              </a:rPr>
              <a:t>l</a:t>
            </a:r>
            <a:r>
              <a:rPr lang="en-GB" sz="3200" b="0" cap="none" spc="0" dirty="0">
                <a:ln w="0"/>
                <a:solidFill>
                  <a:schemeClr val="tx1"/>
                </a:solidFill>
                <a:effectLst>
                  <a:outerShdw blurRad="38100" dist="19050" dir="2700000" algn="tl" rotWithShape="0">
                    <a:schemeClr val="dk1">
                      <a:alpha val="40000"/>
                    </a:schemeClr>
                  </a:outerShdw>
                </a:effectLst>
              </a:rPr>
              <a:t>esson</a:t>
            </a:r>
          </a:p>
        </p:txBody>
      </p:sp>
      <p:sp>
        <p:nvSpPr>
          <p:cNvPr id="5" name="TextBox 4">
            <a:extLst>
              <a:ext uri="{FF2B5EF4-FFF2-40B4-BE49-F238E27FC236}">
                <a16:creationId xmlns:a16="http://schemas.microsoft.com/office/drawing/2014/main" id="{06828A81-AF91-6048-B700-DDA025B2A625}"/>
              </a:ext>
            </a:extLst>
          </p:cNvPr>
          <p:cNvSpPr txBox="1"/>
          <p:nvPr/>
        </p:nvSpPr>
        <p:spPr>
          <a:xfrm>
            <a:off x="526773" y="974034"/>
            <a:ext cx="6102625" cy="11633954"/>
          </a:xfrm>
          <a:prstGeom prst="rect">
            <a:avLst/>
          </a:prstGeom>
          <a:noFill/>
        </p:spPr>
        <p:txBody>
          <a:bodyPr wrap="square" rtlCol="0">
            <a:spAutoFit/>
          </a:bodyPr>
          <a:lstStyle/>
          <a:p>
            <a:endParaRPr lang="en-US" dirty="0"/>
          </a:p>
          <a:p>
            <a:r>
              <a:rPr lang="en-US" sz="1400" u="sng" dirty="0"/>
              <a:t>Before the lesson</a:t>
            </a:r>
          </a:p>
          <a:p>
            <a:pPr marL="285750" indent="-285750">
              <a:buFont typeface="Arial" panose="020B0604020202020204" pitchFamily="34" charset="0"/>
              <a:buChar char="•"/>
            </a:pPr>
            <a:r>
              <a:rPr lang="en-US" sz="1400" dirty="0"/>
              <a:t>Find/write a reading passage that is suitable for the level of the student. </a:t>
            </a:r>
            <a:r>
              <a:rPr lang="en-US" sz="1400" i="1" dirty="0"/>
              <a:t>It is a good idea to pick a reading on a specific topic to help build a new vocabulary set</a:t>
            </a:r>
          </a:p>
          <a:p>
            <a:pPr marL="285750" indent="-285750">
              <a:buFont typeface="Arial" panose="020B0604020202020204" pitchFamily="34" charset="0"/>
              <a:buChar char="•"/>
            </a:pPr>
            <a:r>
              <a:rPr lang="en-US" sz="1400" dirty="0"/>
              <a:t>Make the text readable for the learner by dividing it into paragraphs and adding some pictures. Identify key vocabulary in the text in bold. </a:t>
            </a:r>
          </a:p>
          <a:p>
            <a:pPr marL="285750" indent="-285750">
              <a:buFont typeface="Arial" panose="020B0604020202020204" pitchFamily="34" charset="0"/>
              <a:buChar char="•"/>
            </a:pPr>
            <a:r>
              <a:rPr lang="en-US" sz="1400" dirty="0"/>
              <a:t>Prepare some questions based on the reading. </a:t>
            </a:r>
            <a:r>
              <a:rPr lang="en-US" sz="1400" i="1" dirty="0"/>
              <a:t>Tip: include questions where the learner is required to do more than lift their answers from the text e.g.  True or False questions</a:t>
            </a:r>
          </a:p>
          <a:p>
            <a:endParaRPr lang="en-US" sz="1400" i="1" dirty="0"/>
          </a:p>
          <a:p>
            <a:r>
              <a:rPr lang="en-US" sz="1400" dirty="0">
                <a:solidFill>
                  <a:srgbClr val="FF0000"/>
                </a:solidFill>
              </a:rPr>
              <a:t>* For beginners, it can be helpful to send the reading in advance and have them complete the questions before the lesson. This gives lower level students the opportunity to translate new vocabulary and the necessary time to develop comprehension of the text. The activity can then be worked through together during the lesson</a:t>
            </a:r>
          </a:p>
          <a:p>
            <a:endParaRPr lang="en-US" sz="1400" dirty="0">
              <a:solidFill>
                <a:srgbClr val="FF0000"/>
              </a:solidFill>
            </a:endParaRPr>
          </a:p>
          <a:p>
            <a:r>
              <a:rPr lang="en-US" sz="1400" u="sng" dirty="0"/>
              <a:t>During the lesson</a:t>
            </a:r>
          </a:p>
          <a:p>
            <a:r>
              <a:rPr lang="en-US" sz="1400" b="1" dirty="0"/>
              <a:t>Warm up/initial chat </a:t>
            </a:r>
          </a:p>
          <a:p>
            <a:pPr marL="285750" indent="-285750">
              <a:buFont typeface="Arial" panose="020B0604020202020204" pitchFamily="34" charset="0"/>
              <a:buChar char="•"/>
            </a:pPr>
            <a:r>
              <a:rPr lang="en-US" sz="1400" dirty="0"/>
              <a:t>Informal chat; to challenge the learner ask questions provoking different tenses (”What did you do this morning, what are your plans for tonight”)</a:t>
            </a:r>
          </a:p>
          <a:p>
            <a:pPr marL="285750" indent="-285750">
              <a:buFont typeface="Arial" panose="020B0604020202020204" pitchFamily="34" charset="0"/>
              <a:buChar char="•"/>
            </a:pPr>
            <a:r>
              <a:rPr lang="en-US" sz="1400" dirty="0"/>
              <a:t>Quick review of any vocab/grammar points from previous lessons. Also an opportunity to give feedback on homework</a:t>
            </a:r>
          </a:p>
          <a:p>
            <a:pPr marL="285750" indent="-285750">
              <a:buFont typeface="Arial" panose="020B0604020202020204" pitchFamily="34" charset="0"/>
              <a:buChar char="•"/>
            </a:pPr>
            <a:endParaRPr lang="en-US" sz="1400" dirty="0"/>
          </a:p>
          <a:p>
            <a:r>
              <a:rPr lang="en-US" sz="1400" b="1" dirty="0"/>
              <a:t>Introduction of the text</a:t>
            </a:r>
            <a:endParaRPr lang="en-US" sz="1400" u="sng" dirty="0"/>
          </a:p>
          <a:p>
            <a:pPr marL="285750" indent="-285750">
              <a:buFont typeface="Arial" panose="020B0604020202020204" pitchFamily="34" charset="0"/>
              <a:buChar char="•"/>
            </a:pPr>
            <a:r>
              <a:rPr lang="en-US" sz="1400" dirty="0"/>
              <a:t>Introduce the text (either the student has been sent this in advance or through the shared screen function on zoom) and ask the student to read the text out loud to </a:t>
            </a:r>
            <a:r>
              <a:rPr lang="en-US" sz="1400" dirty="0" err="1"/>
              <a:t>practise</a:t>
            </a:r>
            <a:r>
              <a:rPr lang="en-US" sz="1400" dirty="0"/>
              <a:t> pronunciation</a:t>
            </a:r>
          </a:p>
          <a:p>
            <a:pPr marL="285750" indent="-285750">
              <a:buFont typeface="Arial" panose="020B0604020202020204" pitchFamily="34" charset="0"/>
              <a:buChar char="•"/>
            </a:pPr>
            <a:r>
              <a:rPr lang="en-US" sz="1400" dirty="0"/>
              <a:t>When they have finished check their comprehension of the text and go through the key vocabulary in bold. Ask if there is any additional vocabulary that is new and go over any pronunciation issues</a:t>
            </a:r>
          </a:p>
          <a:p>
            <a:endParaRPr lang="en-US" sz="1400" dirty="0"/>
          </a:p>
          <a:p>
            <a:r>
              <a:rPr lang="en-US" sz="1400" b="1" dirty="0"/>
              <a:t>The question sheet</a:t>
            </a:r>
          </a:p>
          <a:p>
            <a:pPr marL="285750" indent="-285750">
              <a:buFont typeface="Arial" panose="020B0604020202020204" pitchFamily="34" charset="0"/>
              <a:buChar char="•"/>
            </a:pPr>
            <a:r>
              <a:rPr lang="en-US" sz="1400" dirty="0"/>
              <a:t>Move on to the questions, having the student read the question out loud and respond verbally with their answer</a:t>
            </a:r>
          </a:p>
          <a:p>
            <a:pPr marL="285750" indent="-285750">
              <a:buFont typeface="Arial" panose="020B0604020202020204" pitchFamily="34" charset="0"/>
              <a:buChar char="•"/>
            </a:pPr>
            <a:r>
              <a:rPr lang="en-US" sz="1400" dirty="0"/>
              <a:t>Encourage the student to answer the question on their own, even if this takes time. If they are struggling, prompt them to the paragraph containing the answer</a:t>
            </a:r>
          </a:p>
          <a:p>
            <a:pPr marL="285750" indent="-285750">
              <a:buFont typeface="Arial" panose="020B0604020202020204" pitchFamily="34" charset="0"/>
              <a:buChar char="•"/>
            </a:pPr>
            <a:r>
              <a:rPr lang="en-US" sz="1400" dirty="0"/>
              <a:t>If the student moves through the questions quickly, use the text as a prompt for further conversation.</a:t>
            </a:r>
            <a:r>
              <a:rPr lang="en-US" sz="1400" i="1" dirty="0"/>
              <a:t> For lower level students you could ask more general questions based around the topic of the reading. For higher level students you could ask questions directly related to the reading such as whether they agree/disagree with the opinion expressed, what more they know about the topic etc. </a:t>
            </a:r>
          </a:p>
          <a:p>
            <a:endParaRPr lang="en-US" sz="1400" i="1" dirty="0"/>
          </a:p>
          <a:p>
            <a:r>
              <a:rPr lang="en-US" sz="1400" u="sng" dirty="0"/>
              <a:t>End of lesson/ Homework</a:t>
            </a:r>
            <a:endParaRPr lang="en-US" sz="1400" dirty="0"/>
          </a:p>
          <a:p>
            <a:pPr marL="285750" indent="-285750">
              <a:buFont typeface="Arial" panose="020B0604020202020204" pitchFamily="34" charset="0"/>
              <a:buChar char="•"/>
            </a:pPr>
            <a:r>
              <a:rPr lang="en-US" sz="1400" dirty="0"/>
              <a:t>Quick recap of new vocabulary and pronunciation issues that have come up </a:t>
            </a:r>
          </a:p>
          <a:p>
            <a:pPr marL="285750" indent="-285750">
              <a:buFont typeface="Arial" panose="020B0604020202020204" pitchFamily="34" charset="0"/>
              <a:buChar char="•"/>
            </a:pPr>
            <a:r>
              <a:rPr lang="en-US" sz="1400" dirty="0"/>
              <a:t>If requested, provide a homework practice activity/sheet</a:t>
            </a:r>
          </a:p>
          <a:p>
            <a:endParaRPr lang="en-US" sz="1400" i="1" dirty="0"/>
          </a:p>
          <a:p>
            <a:endParaRPr lang="en-US" sz="1400" i="1" dirty="0"/>
          </a:p>
          <a:p>
            <a:endParaRPr lang="en-US" sz="1400" i="1" dirty="0"/>
          </a:p>
          <a:p>
            <a:r>
              <a:rPr lang="en-US" dirty="0"/>
              <a:t> </a:t>
            </a:r>
          </a:p>
        </p:txBody>
      </p:sp>
      <p:sp>
        <p:nvSpPr>
          <p:cNvPr id="6" name="Rounded Rectangle 5">
            <a:extLst>
              <a:ext uri="{FF2B5EF4-FFF2-40B4-BE49-F238E27FC236}">
                <a16:creationId xmlns:a16="http://schemas.microsoft.com/office/drawing/2014/main" id="{CF6B30BA-7184-674E-8983-5535D8DC81E1}"/>
              </a:ext>
            </a:extLst>
          </p:cNvPr>
          <p:cNvSpPr>
            <a:spLocks/>
          </p:cNvSpPr>
          <p:nvPr/>
        </p:nvSpPr>
        <p:spPr>
          <a:xfrm>
            <a:off x="248480" y="914400"/>
            <a:ext cx="6460430" cy="10813773"/>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998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426412-61CC-6947-B2F7-BBE4AF18FEA5}"/>
              </a:ext>
            </a:extLst>
          </p:cNvPr>
          <p:cNvPicPr>
            <a:picLocks noChangeAspect="1"/>
          </p:cNvPicPr>
          <p:nvPr/>
        </p:nvPicPr>
        <p:blipFill>
          <a:blip r:embed="rId2"/>
          <a:stretch>
            <a:fillRect/>
          </a:stretch>
        </p:blipFill>
        <p:spPr>
          <a:xfrm>
            <a:off x="4144364" y="4565569"/>
            <a:ext cx="2713636" cy="2417188"/>
          </a:xfrm>
          <a:prstGeom prst="rect">
            <a:avLst/>
          </a:prstGeom>
        </p:spPr>
      </p:pic>
      <p:sp>
        <p:nvSpPr>
          <p:cNvPr id="2" name="Rectangle 1">
            <a:extLst>
              <a:ext uri="{FF2B5EF4-FFF2-40B4-BE49-F238E27FC236}">
                <a16:creationId xmlns:a16="http://schemas.microsoft.com/office/drawing/2014/main" id="{E896CDB4-7955-964D-BF6D-6AB5682D1554}"/>
              </a:ext>
            </a:extLst>
          </p:cNvPr>
          <p:cNvSpPr/>
          <p:nvPr/>
        </p:nvSpPr>
        <p:spPr>
          <a:xfrm>
            <a:off x="211031" y="217496"/>
            <a:ext cx="3069238" cy="584775"/>
          </a:xfrm>
          <a:prstGeom prst="rect">
            <a:avLst/>
          </a:prstGeom>
          <a:noFill/>
        </p:spPr>
        <p:txBody>
          <a:bodyPr wrap="non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Reading samples </a:t>
            </a:r>
          </a:p>
        </p:txBody>
      </p:sp>
      <p:sp>
        <p:nvSpPr>
          <p:cNvPr id="5" name="Round Diagonal Corner of Rectangle 4">
            <a:extLst>
              <a:ext uri="{FF2B5EF4-FFF2-40B4-BE49-F238E27FC236}">
                <a16:creationId xmlns:a16="http://schemas.microsoft.com/office/drawing/2014/main" id="{F16A226F-A1D8-AE49-8F36-4602C02DD5D2}"/>
              </a:ext>
            </a:extLst>
          </p:cNvPr>
          <p:cNvSpPr/>
          <p:nvPr/>
        </p:nvSpPr>
        <p:spPr>
          <a:xfrm>
            <a:off x="48067" y="3853899"/>
            <a:ext cx="4572000" cy="3377144"/>
          </a:xfrm>
          <a:custGeom>
            <a:avLst/>
            <a:gdLst>
              <a:gd name="connsiteX0" fmla="*/ 562869 w 4572000"/>
              <a:gd name="connsiteY0" fmla="*/ 0 h 3377144"/>
              <a:gd name="connsiteX1" fmla="*/ 1029284 w 4572000"/>
              <a:gd name="connsiteY1" fmla="*/ 0 h 3377144"/>
              <a:gd name="connsiteX2" fmla="*/ 1632211 w 4572000"/>
              <a:gd name="connsiteY2" fmla="*/ 0 h 3377144"/>
              <a:gd name="connsiteX3" fmla="*/ 2132755 w 4572000"/>
              <a:gd name="connsiteY3" fmla="*/ 0 h 3377144"/>
              <a:gd name="connsiteX4" fmla="*/ 2769810 w 4572000"/>
              <a:gd name="connsiteY4" fmla="*/ 0 h 3377144"/>
              <a:gd name="connsiteX5" fmla="*/ 3304481 w 4572000"/>
              <a:gd name="connsiteY5" fmla="*/ 0 h 3377144"/>
              <a:gd name="connsiteX6" fmla="*/ 3975664 w 4572000"/>
              <a:gd name="connsiteY6" fmla="*/ 0 h 3377144"/>
              <a:gd name="connsiteX7" fmla="*/ 4572000 w 4572000"/>
              <a:gd name="connsiteY7" fmla="*/ 596336 h 3377144"/>
              <a:gd name="connsiteX8" fmla="*/ 4572000 w 4572000"/>
              <a:gd name="connsiteY8" fmla="*/ 1106462 h 3377144"/>
              <a:gd name="connsiteX9" fmla="*/ 4572000 w 4572000"/>
              <a:gd name="connsiteY9" fmla="*/ 1705306 h 3377144"/>
              <a:gd name="connsiteX10" fmla="*/ 4572000 w 4572000"/>
              <a:gd name="connsiteY10" fmla="*/ 2237611 h 3377144"/>
              <a:gd name="connsiteX11" fmla="*/ 4572000 w 4572000"/>
              <a:gd name="connsiteY11" fmla="*/ 2814275 h 3377144"/>
              <a:gd name="connsiteX12" fmla="*/ 4009131 w 4572000"/>
              <a:gd name="connsiteY12" fmla="*/ 3377144 h 3377144"/>
              <a:gd name="connsiteX13" fmla="*/ 3508588 w 4572000"/>
              <a:gd name="connsiteY13" fmla="*/ 3377144 h 3377144"/>
              <a:gd name="connsiteX14" fmla="*/ 2905661 w 4572000"/>
              <a:gd name="connsiteY14" fmla="*/ 3377144 h 3377144"/>
              <a:gd name="connsiteX15" fmla="*/ 2439245 w 4572000"/>
              <a:gd name="connsiteY15" fmla="*/ 3377144 h 3377144"/>
              <a:gd name="connsiteX16" fmla="*/ 1870446 w 4572000"/>
              <a:gd name="connsiteY16" fmla="*/ 3377144 h 3377144"/>
              <a:gd name="connsiteX17" fmla="*/ 1369903 w 4572000"/>
              <a:gd name="connsiteY17" fmla="*/ 3377144 h 3377144"/>
              <a:gd name="connsiteX18" fmla="*/ 596336 w 4572000"/>
              <a:gd name="connsiteY18" fmla="*/ 3377144 h 3377144"/>
              <a:gd name="connsiteX19" fmla="*/ 0 w 4572000"/>
              <a:gd name="connsiteY19" fmla="*/ 2780808 h 3377144"/>
              <a:gd name="connsiteX20" fmla="*/ 0 w 4572000"/>
              <a:gd name="connsiteY20" fmla="*/ 2248503 h 3377144"/>
              <a:gd name="connsiteX21" fmla="*/ 0 w 4572000"/>
              <a:gd name="connsiteY21" fmla="*/ 1716197 h 3377144"/>
              <a:gd name="connsiteX22" fmla="*/ 0 w 4572000"/>
              <a:gd name="connsiteY22" fmla="*/ 1139533 h 3377144"/>
              <a:gd name="connsiteX23" fmla="*/ 0 w 4572000"/>
              <a:gd name="connsiteY23" fmla="*/ 562869 h 3377144"/>
              <a:gd name="connsiteX24" fmla="*/ 562869 w 4572000"/>
              <a:gd name="connsiteY24" fmla="*/ 0 h 337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72000" h="3377144" fill="none" extrusionOk="0">
                <a:moveTo>
                  <a:pt x="562869" y="0"/>
                </a:moveTo>
                <a:cubicBezTo>
                  <a:pt x="736760" y="-6008"/>
                  <a:pt x="923438" y="44503"/>
                  <a:pt x="1029284" y="0"/>
                </a:cubicBezTo>
                <a:cubicBezTo>
                  <a:pt x="1135131" y="-44503"/>
                  <a:pt x="1368959" y="22019"/>
                  <a:pt x="1632211" y="0"/>
                </a:cubicBezTo>
                <a:cubicBezTo>
                  <a:pt x="1895463" y="-22019"/>
                  <a:pt x="1884062" y="22319"/>
                  <a:pt x="2132755" y="0"/>
                </a:cubicBezTo>
                <a:cubicBezTo>
                  <a:pt x="2381448" y="-22319"/>
                  <a:pt x="2456066" y="12187"/>
                  <a:pt x="2769810" y="0"/>
                </a:cubicBezTo>
                <a:cubicBezTo>
                  <a:pt x="3083555" y="-12187"/>
                  <a:pt x="3197160" y="43797"/>
                  <a:pt x="3304481" y="0"/>
                </a:cubicBezTo>
                <a:cubicBezTo>
                  <a:pt x="3411802" y="-43797"/>
                  <a:pt x="3705870" y="10925"/>
                  <a:pt x="3975664" y="0"/>
                </a:cubicBezTo>
                <a:cubicBezTo>
                  <a:pt x="4289054" y="34149"/>
                  <a:pt x="4592934" y="241989"/>
                  <a:pt x="4572000" y="596336"/>
                </a:cubicBezTo>
                <a:cubicBezTo>
                  <a:pt x="4608598" y="722721"/>
                  <a:pt x="4513550" y="857450"/>
                  <a:pt x="4572000" y="1106462"/>
                </a:cubicBezTo>
                <a:cubicBezTo>
                  <a:pt x="4630450" y="1355474"/>
                  <a:pt x="4519753" y="1490845"/>
                  <a:pt x="4572000" y="1705306"/>
                </a:cubicBezTo>
                <a:cubicBezTo>
                  <a:pt x="4624247" y="1919767"/>
                  <a:pt x="4554474" y="2040163"/>
                  <a:pt x="4572000" y="2237611"/>
                </a:cubicBezTo>
                <a:cubicBezTo>
                  <a:pt x="4589526" y="2435059"/>
                  <a:pt x="4559145" y="2688456"/>
                  <a:pt x="4572000" y="2814275"/>
                </a:cubicBezTo>
                <a:cubicBezTo>
                  <a:pt x="4559812" y="3209566"/>
                  <a:pt x="4350091" y="3456616"/>
                  <a:pt x="4009131" y="3377144"/>
                </a:cubicBezTo>
                <a:cubicBezTo>
                  <a:pt x="3792677" y="3389699"/>
                  <a:pt x="3614311" y="3331199"/>
                  <a:pt x="3508588" y="3377144"/>
                </a:cubicBezTo>
                <a:cubicBezTo>
                  <a:pt x="3402865" y="3423089"/>
                  <a:pt x="3111130" y="3315065"/>
                  <a:pt x="2905661" y="3377144"/>
                </a:cubicBezTo>
                <a:cubicBezTo>
                  <a:pt x="2700192" y="3439223"/>
                  <a:pt x="2569757" y="3334144"/>
                  <a:pt x="2439245" y="3377144"/>
                </a:cubicBezTo>
                <a:cubicBezTo>
                  <a:pt x="2308733" y="3420144"/>
                  <a:pt x="2011202" y="3366283"/>
                  <a:pt x="1870446" y="3377144"/>
                </a:cubicBezTo>
                <a:cubicBezTo>
                  <a:pt x="1729690" y="3388005"/>
                  <a:pt x="1601971" y="3317584"/>
                  <a:pt x="1369903" y="3377144"/>
                </a:cubicBezTo>
                <a:cubicBezTo>
                  <a:pt x="1137835" y="3436704"/>
                  <a:pt x="977881" y="3350056"/>
                  <a:pt x="596336" y="3377144"/>
                </a:cubicBezTo>
                <a:cubicBezTo>
                  <a:pt x="323715" y="3401027"/>
                  <a:pt x="-84204" y="3125705"/>
                  <a:pt x="0" y="2780808"/>
                </a:cubicBezTo>
                <a:cubicBezTo>
                  <a:pt x="-48145" y="2620202"/>
                  <a:pt x="13317" y="2406461"/>
                  <a:pt x="0" y="2248503"/>
                </a:cubicBezTo>
                <a:cubicBezTo>
                  <a:pt x="-13317" y="2090545"/>
                  <a:pt x="52544" y="1837627"/>
                  <a:pt x="0" y="1716197"/>
                </a:cubicBezTo>
                <a:cubicBezTo>
                  <a:pt x="-52544" y="1594767"/>
                  <a:pt x="11735" y="1400152"/>
                  <a:pt x="0" y="1139533"/>
                </a:cubicBezTo>
                <a:cubicBezTo>
                  <a:pt x="-11735" y="878914"/>
                  <a:pt x="5248" y="715204"/>
                  <a:pt x="0" y="562869"/>
                </a:cubicBezTo>
                <a:cubicBezTo>
                  <a:pt x="-18100" y="216085"/>
                  <a:pt x="330898" y="-15024"/>
                  <a:pt x="562869" y="0"/>
                </a:cubicBezTo>
                <a:close/>
              </a:path>
              <a:path w="4572000" h="3377144" stroke="0" extrusionOk="0">
                <a:moveTo>
                  <a:pt x="562869" y="0"/>
                </a:moveTo>
                <a:cubicBezTo>
                  <a:pt x="809359" y="-30799"/>
                  <a:pt x="877412" y="41493"/>
                  <a:pt x="1097540" y="0"/>
                </a:cubicBezTo>
                <a:cubicBezTo>
                  <a:pt x="1317668" y="-41493"/>
                  <a:pt x="1391616" y="50833"/>
                  <a:pt x="1563956" y="0"/>
                </a:cubicBezTo>
                <a:cubicBezTo>
                  <a:pt x="1736296" y="-50833"/>
                  <a:pt x="1937826" y="43362"/>
                  <a:pt x="2201011" y="0"/>
                </a:cubicBezTo>
                <a:cubicBezTo>
                  <a:pt x="2464196" y="-43362"/>
                  <a:pt x="2550763" y="39167"/>
                  <a:pt x="2735682" y="0"/>
                </a:cubicBezTo>
                <a:cubicBezTo>
                  <a:pt x="2920601" y="-39167"/>
                  <a:pt x="3099093" y="2554"/>
                  <a:pt x="3270353" y="0"/>
                </a:cubicBezTo>
                <a:cubicBezTo>
                  <a:pt x="3441613" y="-2554"/>
                  <a:pt x="3647084" y="34930"/>
                  <a:pt x="3975664" y="0"/>
                </a:cubicBezTo>
                <a:cubicBezTo>
                  <a:pt x="4252112" y="-8101"/>
                  <a:pt x="4550183" y="287530"/>
                  <a:pt x="4572000" y="596336"/>
                </a:cubicBezTo>
                <a:cubicBezTo>
                  <a:pt x="4597933" y="788164"/>
                  <a:pt x="4535936" y="875419"/>
                  <a:pt x="4572000" y="1106462"/>
                </a:cubicBezTo>
                <a:cubicBezTo>
                  <a:pt x="4608064" y="1337505"/>
                  <a:pt x="4535696" y="1542943"/>
                  <a:pt x="4572000" y="1660947"/>
                </a:cubicBezTo>
                <a:cubicBezTo>
                  <a:pt x="4608304" y="1778952"/>
                  <a:pt x="4553586" y="1996017"/>
                  <a:pt x="4572000" y="2259790"/>
                </a:cubicBezTo>
                <a:cubicBezTo>
                  <a:pt x="4590414" y="2523563"/>
                  <a:pt x="4536138" y="2625548"/>
                  <a:pt x="4572000" y="2814275"/>
                </a:cubicBezTo>
                <a:cubicBezTo>
                  <a:pt x="4575974" y="3166303"/>
                  <a:pt x="4340550" y="3408805"/>
                  <a:pt x="4009131" y="3377144"/>
                </a:cubicBezTo>
                <a:cubicBezTo>
                  <a:pt x="3816703" y="3411737"/>
                  <a:pt x="3646490" y="3359751"/>
                  <a:pt x="3372076" y="3377144"/>
                </a:cubicBezTo>
                <a:cubicBezTo>
                  <a:pt x="3097663" y="3394537"/>
                  <a:pt x="2961199" y="3314727"/>
                  <a:pt x="2735021" y="3377144"/>
                </a:cubicBezTo>
                <a:cubicBezTo>
                  <a:pt x="2508843" y="3439561"/>
                  <a:pt x="2342452" y="3361453"/>
                  <a:pt x="2097966" y="3377144"/>
                </a:cubicBezTo>
                <a:cubicBezTo>
                  <a:pt x="1853480" y="3392835"/>
                  <a:pt x="1767900" y="3365373"/>
                  <a:pt x="1529167" y="3377144"/>
                </a:cubicBezTo>
                <a:cubicBezTo>
                  <a:pt x="1290434" y="3388915"/>
                  <a:pt x="869134" y="3285307"/>
                  <a:pt x="596336" y="3377144"/>
                </a:cubicBezTo>
                <a:cubicBezTo>
                  <a:pt x="349523" y="3360377"/>
                  <a:pt x="68489" y="3121282"/>
                  <a:pt x="0" y="2780808"/>
                </a:cubicBezTo>
                <a:cubicBezTo>
                  <a:pt x="-54791" y="2556287"/>
                  <a:pt x="16360" y="2465579"/>
                  <a:pt x="0" y="2270682"/>
                </a:cubicBezTo>
                <a:cubicBezTo>
                  <a:pt x="-16360" y="2075785"/>
                  <a:pt x="1971" y="1914633"/>
                  <a:pt x="0" y="1738377"/>
                </a:cubicBezTo>
                <a:cubicBezTo>
                  <a:pt x="-1971" y="1562122"/>
                  <a:pt x="3610" y="1340563"/>
                  <a:pt x="0" y="1139533"/>
                </a:cubicBezTo>
                <a:cubicBezTo>
                  <a:pt x="-3610" y="938503"/>
                  <a:pt x="61701" y="682947"/>
                  <a:pt x="0" y="562869"/>
                </a:cubicBezTo>
                <a:cubicBezTo>
                  <a:pt x="55281" y="263532"/>
                  <a:pt x="242624" y="11693"/>
                  <a:pt x="562869" y="0"/>
                </a:cubicBezTo>
                <a:close/>
              </a:path>
            </a:pathLst>
          </a:custGeom>
          <a:ln w="38100">
            <a:solidFill>
              <a:schemeClr val="tx1"/>
            </a:solidFill>
            <a:extLst>
              <a:ext uri="{C807C97D-BFC1-408E-A445-0C87EB9F89A2}">
                <ask:lineSketchStyleProps xmlns:ask="http://schemas.microsoft.com/office/drawing/2018/sketchyshapes" sd="1219033472">
                  <a:prstGeom prst="round2DiagRect">
                    <a:avLst>
                      <a:gd name="adj1" fmla="val 16667"/>
                      <a:gd name="adj2" fmla="val 17658"/>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fontAlgn="base"/>
            <a:r>
              <a:rPr lang="en-GB" sz="1100" u="sng" dirty="0">
                <a:latin typeface="Cavolini" panose="03000502040302020204" pitchFamily="66" charset="0"/>
                <a:cs typeface="Cavolini" panose="03000502040302020204" pitchFamily="66" charset="0"/>
              </a:rPr>
              <a:t>The Empire State Building</a:t>
            </a:r>
          </a:p>
          <a:p>
            <a:pPr fontAlgn="base"/>
            <a:r>
              <a:rPr lang="en-GB" sz="1100" dirty="0">
                <a:latin typeface="Cavolini" panose="03000502040302020204" pitchFamily="66" charset="0"/>
                <a:cs typeface="Cavolini" panose="03000502040302020204" pitchFamily="66" charset="0"/>
              </a:rPr>
              <a:t>When exploring New York City, there are several different options for activities during a day trip. Some visitors come to see a show, visit art museums, or simply to shop in many of the city’s high-end retailers. However, many tourists simply come to New York City for the sightseeing. One of the most visited landmarks in New York City is the Empire State Building. The Empire State Building, constructed in 1931, is a 102-story skyscraper, the ninth highest building in the world, and the fourth tallest structure in the United States. It is located in Midtown, Manhattan. This skyscraper is an iconic symbol of the city, having been featured in over 90 popular movies (as of 2018) throughout film history. Tourists come from all over the world to visit this building and view the city from its famous observation decks</a:t>
            </a:r>
            <a:r>
              <a:rPr lang="en-GB" sz="1200" dirty="0">
                <a:latin typeface="Cavolini" panose="03000502040302020204" pitchFamily="66" charset="0"/>
                <a:cs typeface="Cavolini" panose="03000502040302020204" pitchFamily="66" charset="0"/>
              </a:rPr>
              <a:t>……</a:t>
            </a:r>
          </a:p>
        </p:txBody>
      </p:sp>
      <p:sp>
        <p:nvSpPr>
          <p:cNvPr id="6" name="Round Diagonal Corner of Rectangle 5">
            <a:extLst>
              <a:ext uri="{FF2B5EF4-FFF2-40B4-BE49-F238E27FC236}">
                <a16:creationId xmlns:a16="http://schemas.microsoft.com/office/drawing/2014/main" id="{F6B05549-4BE5-2447-A01C-06F9E677FED9}"/>
              </a:ext>
            </a:extLst>
          </p:cNvPr>
          <p:cNvSpPr/>
          <p:nvPr/>
        </p:nvSpPr>
        <p:spPr>
          <a:xfrm>
            <a:off x="112244" y="1343853"/>
            <a:ext cx="3979672" cy="1906310"/>
          </a:xfrm>
          <a:custGeom>
            <a:avLst/>
            <a:gdLst>
              <a:gd name="connsiteX0" fmla="*/ 93314 w 3979672"/>
              <a:gd name="connsiteY0" fmla="*/ 0 h 1906310"/>
              <a:gd name="connsiteX1" fmla="*/ 779904 w 3979672"/>
              <a:gd name="connsiteY1" fmla="*/ 0 h 1906310"/>
              <a:gd name="connsiteX2" fmla="*/ 1427630 w 3979672"/>
              <a:gd name="connsiteY2" fmla="*/ 0 h 1906310"/>
              <a:gd name="connsiteX3" fmla="*/ 2075357 w 3979672"/>
              <a:gd name="connsiteY3" fmla="*/ 0 h 1906310"/>
              <a:gd name="connsiteX4" fmla="*/ 2606492 w 3979672"/>
              <a:gd name="connsiteY4" fmla="*/ 0 h 1906310"/>
              <a:gd name="connsiteX5" fmla="*/ 3137628 w 3979672"/>
              <a:gd name="connsiteY5" fmla="*/ 0 h 1906310"/>
              <a:gd name="connsiteX6" fmla="*/ 3979672 w 3979672"/>
              <a:gd name="connsiteY6" fmla="*/ 0 h 1906310"/>
              <a:gd name="connsiteX7" fmla="*/ 3979672 w 3979672"/>
              <a:gd name="connsiteY7" fmla="*/ 0 h 1906310"/>
              <a:gd name="connsiteX8" fmla="*/ 3979672 w 3979672"/>
              <a:gd name="connsiteY8" fmla="*/ 568072 h 1906310"/>
              <a:gd name="connsiteX9" fmla="*/ 3979672 w 3979672"/>
              <a:gd name="connsiteY9" fmla="*/ 1190534 h 1906310"/>
              <a:gd name="connsiteX10" fmla="*/ 3979672 w 3979672"/>
              <a:gd name="connsiteY10" fmla="*/ 1812996 h 1906310"/>
              <a:gd name="connsiteX11" fmla="*/ 3886358 w 3979672"/>
              <a:gd name="connsiteY11" fmla="*/ 1906310 h 1906310"/>
              <a:gd name="connsiteX12" fmla="*/ 3199768 w 3979672"/>
              <a:gd name="connsiteY12" fmla="*/ 1906310 h 1906310"/>
              <a:gd name="connsiteX13" fmla="*/ 2552042 w 3979672"/>
              <a:gd name="connsiteY13" fmla="*/ 1906310 h 1906310"/>
              <a:gd name="connsiteX14" fmla="*/ 1865452 w 3979672"/>
              <a:gd name="connsiteY14" fmla="*/ 1906310 h 1906310"/>
              <a:gd name="connsiteX15" fmla="*/ 1256589 w 3979672"/>
              <a:gd name="connsiteY15" fmla="*/ 1906310 h 1906310"/>
              <a:gd name="connsiteX16" fmla="*/ 686590 w 3979672"/>
              <a:gd name="connsiteY16" fmla="*/ 1906310 h 1906310"/>
              <a:gd name="connsiteX17" fmla="*/ 0 w 3979672"/>
              <a:gd name="connsiteY17" fmla="*/ 1906310 h 1906310"/>
              <a:gd name="connsiteX18" fmla="*/ 0 w 3979672"/>
              <a:gd name="connsiteY18" fmla="*/ 1906310 h 1906310"/>
              <a:gd name="connsiteX19" fmla="*/ 0 w 3979672"/>
              <a:gd name="connsiteY19" fmla="*/ 1338238 h 1906310"/>
              <a:gd name="connsiteX20" fmla="*/ 0 w 3979672"/>
              <a:gd name="connsiteY20" fmla="*/ 733906 h 1906310"/>
              <a:gd name="connsiteX21" fmla="*/ 0 w 3979672"/>
              <a:gd name="connsiteY21" fmla="*/ 93314 h 1906310"/>
              <a:gd name="connsiteX22" fmla="*/ 93314 w 3979672"/>
              <a:gd name="connsiteY22" fmla="*/ 0 h 190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79672" h="1906310" fill="none" extrusionOk="0">
                <a:moveTo>
                  <a:pt x="93314" y="0"/>
                </a:moveTo>
                <a:cubicBezTo>
                  <a:pt x="424393" y="-14245"/>
                  <a:pt x="545293" y="-879"/>
                  <a:pt x="779904" y="0"/>
                </a:cubicBezTo>
                <a:cubicBezTo>
                  <a:pt x="1014515" y="879"/>
                  <a:pt x="1118899" y="13580"/>
                  <a:pt x="1427630" y="0"/>
                </a:cubicBezTo>
                <a:cubicBezTo>
                  <a:pt x="1736361" y="-13580"/>
                  <a:pt x="1849060" y="23273"/>
                  <a:pt x="2075357" y="0"/>
                </a:cubicBezTo>
                <a:cubicBezTo>
                  <a:pt x="2301654" y="-23273"/>
                  <a:pt x="2483135" y="-20791"/>
                  <a:pt x="2606492" y="0"/>
                </a:cubicBezTo>
                <a:cubicBezTo>
                  <a:pt x="2729849" y="20791"/>
                  <a:pt x="3029572" y="20182"/>
                  <a:pt x="3137628" y="0"/>
                </a:cubicBezTo>
                <a:cubicBezTo>
                  <a:pt x="3245684" y="-20182"/>
                  <a:pt x="3716923" y="25872"/>
                  <a:pt x="3979672" y="0"/>
                </a:cubicBezTo>
                <a:lnTo>
                  <a:pt x="3979672" y="0"/>
                </a:lnTo>
                <a:cubicBezTo>
                  <a:pt x="4000242" y="206439"/>
                  <a:pt x="3958325" y="301667"/>
                  <a:pt x="3979672" y="568072"/>
                </a:cubicBezTo>
                <a:cubicBezTo>
                  <a:pt x="4001019" y="834477"/>
                  <a:pt x="3987715" y="945875"/>
                  <a:pt x="3979672" y="1190534"/>
                </a:cubicBezTo>
                <a:cubicBezTo>
                  <a:pt x="3971629" y="1435193"/>
                  <a:pt x="3953509" y="1603524"/>
                  <a:pt x="3979672" y="1812996"/>
                </a:cubicBezTo>
                <a:cubicBezTo>
                  <a:pt x="3984551" y="1864825"/>
                  <a:pt x="3933584" y="1899700"/>
                  <a:pt x="3886358" y="1906310"/>
                </a:cubicBezTo>
                <a:cubicBezTo>
                  <a:pt x="3570288" y="1903360"/>
                  <a:pt x="3400070" y="1928453"/>
                  <a:pt x="3199768" y="1906310"/>
                </a:cubicBezTo>
                <a:cubicBezTo>
                  <a:pt x="2999466" y="1884168"/>
                  <a:pt x="2838855" y="1881683"/>
                  <a:pt x="2552042" y="1906310"/>
                </a:cubicBezTo>
                <a:cubicBezTo>
                  <a:pt x="2265229" y="1930937"/>
                  <a:pt x="2094953" y="1906882"/>
                  <a:pt x="1865452" y="1906310"/>
                </a:cubicBezTo>
                <a:cubicBezTo>
                  <a:pt x="1635951" y="1905739"/>
                  <a:pt x="1471269" y="1880456"/>
                  <a:pt x="1256589" y="1906310"/>
                </a:cubicBezTo>
                <a:cubicBezTo>
                  <a:pt x="1041909" y="1932164"/>
                  <a:pt x="832331" y="1894692"/>
                  <a:pt x="686590" y="1906310"/>
                </a:cubicBezTo>
                <a:cubicBezTo>
                  <a:pt x="540849" y="1917928"/>
                  <a:pt x="331096" y="1935373"/>
                  <a:pt x="0" y="1906310"/>
                </a:cubicBezTo>
                <a:lnTo>
                  <a:pt x="0" y="1906310"/>
                </a:lnTo>
                <a:cubicBezTo>
                  <a:pt x="3998" y="1651993"/>
                  <a:pt x="-6587" y="1497544"/>
                  <a:pt x="0" y="1338238"/>
                </a:cubicBezTo>
                <a:cubicBezTo>
                  <a:pt x="6587" y="1178932"/>
                  <a:pt x="-9025" y="900336"/>
                  <a:pt x="0" y="733906"/>
                </a:cubicBezTo>
                <a:cubicBezTo>
                  <a:pt x="9025" y="567476"/>
                  <a:pt x="30967" y="354248"/>
                  <a:pt x="0" y="93314"/>
                </a:cubicBezTo>
                <a:cubicBezTo>
                  <a:pt x="-970" y="43423"/>
                  <a:pt x="32160" y="-4586"/>
                  <a:pt x="93314" y="0"/>
                </a:cubicBezTo>
                <a:close/>
              </a:path>
              <a:path w="3979672" h="1906310" stroke="0" extrusionOk="0">
                <a:moveTo>
                  <a:pt x="93314" y="0"/>
                </a:moveTo>
                <a:cubicBezTo>
                  <a:pt x="225615" y="2067"/>
                  <a:pt x="533083" y="12777"/>
                  <a:pt x="702177" y="0"/>
                </a:cubicBezTo>
                <a:cubicBezTo>
                  <a:pt x="871271" y="-12777"/>
                  <a:pt x="1119149" y="-1267"/>
                  <a:pt x="1311040" y="0"/>
                </a:cubicBezTo>
                <a:cubicBezTo>
                  <a:pt x="1502931" y="1267"/>
                  <a:pt x="1695555" y="8580"/>
                  <a:pt x="1919902" y="0"/>
                </a:cubicBezTo>
                <a:cubicBezTo>
                  <a:pt x="2144249" y="-8580"/>
                  <a:pt x="2392677" y="14473"/>
                  <a:pt x="2567629" y="0"/>
                </a:cubicBezTo>
                <a:cubicBezTo>
                  <a:pt x="2742581" y="-14473"/>
                  <a:pt x="3012290" y="25465"/>
                  <a:pt x="3137628" y="0"/>
                </a:cubicBezTo>
                <a:cubicBezTo>
                  <a:pt x="3262966" y="-25465"/>
                  <a:pt x="3697410" y="-16142"/>
                  <a:pt x="3979672" y="0"/>
                </a:cubicBezTo>
                <a:lnTo>
                  <a:pt x="3979672" y="0"/>
                </a:lnTo>
                <a:cubicBezTo>
                  <a:pt x="4007763" y="229281"/>
                  <a:pt x="3965133" y="392688"/>
                  <a:pt x="3979672" y="640592"/>
                </a:cubicBezTo>
                <a:cubicBezTo>
                  <a:pt x="3994211" y="888496"/>
                  <a:pt x="3980541" y="1076530"/>
                  <a:pt x="3979672" y="1263054"/>
                </a:cubicBezTo>
                <a:cubicBezTo>
                  <a:pt x="3978803" y="1449578"/>
                  <a:pt x="3980925" y="1680415"/>
                  <a:pt x="3979672" y="1812996"/>
                </a:cubicBezTo>
                <a:cubicBezTo>
                  <a:pt x="3990245" y="1868143"/>
                  <a:pt x="3940214" y="1906492"/>
                  <a:pt x="3886358" y="1906310"/>
                </a:cubicBezTo>
                <a:cubicBezTo>
                  <a:pt x="3693845" y="1895497"/>
                  <a:pt x="3550157" y="1937756"/>
                  <a:pt x="3238632" y="1906310"/>
                </a:cubicBezTo>
                <a:cubicBezTo>
                  <a:pt x="2927107" y="1874864"/>
                  <a:pt x="2892001" y="1923197"/>
                  <a:pt x="2629769" y="1906310"/>
                </a:cubicBezTo>
                <a:cubicBezTo>
                  <a:pt x="2367537" y="1889423"/>
                  <a:pt x="2236500" y="1882173"/>
                  <a:pt x="2059770" y="1906310"/>
                </a:cubicBezTo>
                <a:cubicBezTo>
                  <a:pt x="1883040" y="1930447"/>
                  <a:pt x="1532574" y="1935980"/>
                  <a:pt x="1373180" y="1906310"/>
                </a:cubicBezTo>
                <a:cubicBezTo>
                  <a:pt x="1213786" y="1876641"/>
                  <a:pt x="984312" y="1879186"/>
                  <a:pt x="803181" y="1906310"/>
                </a:cubicBezTo>
                <a:cubicBezTo>
                  <a:pt x="622050" y="1933434"/>
                  <a:pt x="191466" y="1919075"/>
                  <a:pt x="0" y="1906310"/>
                </a:cubicBezTo>
                <a:lnTo>
                  <a:pt x="0" y="1906310"/>
                </a:lnTo>
                <a:cubicBezTo>
                  <a:pt x="10228" y="1775068"/>
                  <a:pt x="10920" y="1516657"/>
                  <a:pt x="0" y="1338238"/>
                </a:cubicBezTo>
                <a:cubicBezTo>
                  <a:pt x="-10920" y="1159819"/>
                  <a:pt x="28416" y="1012856"/>
                  <a:pt x="0" y="697646"/>
                </a:cubicBezTo>
                <a:cubicBezTo>
                  <a:pt x="-28416" y="382436"/>
                  <a:pt x="8072" y="297101"/>
                  <a:pt x="0" y="93314"/>
                </a:cubicBezTo>
                <a:cubicBezTo>
                  <a:pt x="2946" y="38356"/>
                  <a:pt x="39799" y="-12090"/>
                  <a:pt x="93314" y="0"/>
                </a:cubicBezTo>
                <a:close/>
              </a:path>
            </a:pathLst>
          </a:custGeom>
          <a:ln w="38100">
            <a:solidFill>
              <a:schemeClr val="tx1"/>
            </a:solidFill>
            <a:extLst>
              <a:ext uri="{C807C97D-BFC1-408E-A445-0C87EB9F89A2}">
                <ask:lineSketchStyleProps xmlns:ask="http://schemas.microsoft.com/office/drawing/2018/sketchyshapes" sd="1054094018">
                  <a:prstGeom prst="round2DiagRect">
                    <a:avLst>
                      <a:gd name="adj1" fmla="val 4895"/>
                      <a:gd name="adj2" fmla="val 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fontAlgn="base"/>
            <a:r>
              <a:rPr lang="en-GB" sz="1400" i="1" u="sng" dirty="0">
                <a:latin typeface="Cavolini" panose="020B0604020202020204" pitchFamily="34" charset="0"/>
                <a:cs typeface="Cavolini" panose="020B0604020202020204" pitchFamily="34" charset="0"/>
              </a:rPr>
              <a:t>Me</a:t>
            </a:r>
          </a:p>
          <a:p>
            <a:pPr fontAlgn="base"/>
            <a:r>
              <a:rPr lang="en-GB" sz="1200" i="1" dirty="0">
                <a:latin typeface="Cavolini" panose="020B0604020202020204" pitchFamily="34" charset="0"/>
                <a:cs typeface="Cavolini" panose="020B0604020202020204" pitchFamily="34" charset="0"/>
              </a:rPr>
              <a:t>“My name is Anna. I came to Britain 5 years ago. I am 33. I am from Germany.  I am a singer. In the evening I sing at a club. I have a garden where I grow flowers. In summer they look beautiful. I also grow vegetables and I use them when I am cooking. I work in my garden to relax.”</a:t>
            </a:r>
            <a:endParaRPr lang="en-US" sz="1200" dirty="0"/>
          </a:p>
        </p:txBody>
      </p:sp>
      <p:sp>
        <p:nvSpPr>
          <p:cNvPr id="11" name="TextBox 10">
            <a:extLst>
              <a:ext uri="{FF2B5EF4-FFF2-40B4-BE49-F238E27FC236}">
                <a16:creationId xmlns:a16="http://schemas.microsoft.com/office/drawing/2014/main" id="{A0AADF64-12D8-E04C-A57B-14D04FB89720}"/>
              </a:ext>
            </a:extLst>
          </p:cNvPr>
          <p:cNvSpPr txBox="1"/>
          <p:nvPr/>
        </p:nvSpPr>
        <p:spPr>
          <a:xfrm>
            <a:off x="112244" y="961163"/>
            <a:ext cx="3513978" cy="307777"/>
          </a:xfrm>
          <a:prstGeom prst="rect">
            <a:avLst/>
          </a:prstGeom>
          <a:noFill/>
        </p:spPr>
        <p:txBody>
          <a:bodyPr wrap="square" rtlCol="0">
            <a:spAutoFit/>
          </a:bodyPr>
          <a:lstStyle/>
          <a:p>
            <a:r>
              <a:rPr lang="en-US" sz="1400" b="1" spc="300" dirty="0">
                <a:solidFill>
                  <a:srgbClr val="FF0000"/>
                </a:solidFill>
              </a:rPr>
              <a:t>Example: Beginner (A1</a:t>
            </a:r>
            <a:r>
              <a:rPr lang="en-US" sz="1200" spc="300" dirty="0"/>
              <a:t>)</a:t>
            </a:r>
          </a:p>
        </p:txBody>
      </p:sp>
      <p:sp>
        <p:nvSpPr>
          <p:cNvPr id="13" name="TextBox 12">
            <a:extLst>
              <a:ext uri="{FF2B5EF4-FFF2-40B4-BE49-F238E27FC236}">
                <a16:creationId xmlns:a16="http://schemas.microsoft.com/office/drawing/2014/main" id="{1BD7EB07-6C0B-E942-8DC7-8FC0CE9EAC48}"/>
              </a:ext>
            </a:extLst>
          </p:cNvPr>
          <p:cNvSpPr txBox="1"/>
          <p:nvPr/>
        </p:nvSpPr>
        <p:spPr>
          <a:xfrm>
            <a:off x="112244" y="3532675"/>
            <a:ext cx="3513978" cy="307777"/>
          </a:xfrm>
          <a:prstGeom prst="rect">
            <a:avLst/>
          </a:prstGeom>
          <a:noFill/>
        </p:spPr>
        <p:txBody>
          <a:bodyPr wrap="square" rtlCol="0">
            <a:spAutoFit/>
          </a:bodyPr>
          <a:lstStyle/>
          <a:p>
            <a:r>
              <a:rPr lang="en-US" sz="1400" b="1" spc="300" dirty="0">
                <a:solidFill>
                  <a:srgbClr val="FF0000"/>
                </a:solidFill>
              </a:rPr>
              <a:t>Example: Intermediate (B1)</a:t>
            </a:r>
            <a:endParaRPr lang="en-US" sz="1400" b="1" spc="300" dirty="0"/>
          </a:p>
        </p:txBody>
      </p:sp>
      <p:pic>
        <p:nvPicPr>
          <p:cNvPr id="2050" name="Picture 2" descr="Colorful flowers cartoon clip art | Public domain vectors">
            <a:extLst>
              <a:ext uri="{FF2B5EF4-FFF2-40B4-BE49-F238E27FC236}">
                <a16:creationId xmlns:a16="http://schemas.microsoft.com/office/drawing/2014/main" id="{0183231C-4BED-48B5-AD36-83E0AD26F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619" y="118783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BBBE6AB-B714-FE48-AB6D-DF0A3DF4A084}"/>
              </a:ext>
            </a:extLst>
          </p:cNvPr>
          <p:cNvSpPr txBox="1"/>
          <p:nvPr/>
        </p:nvSpPr>
        <p:spPr>
          <a:xfrm>
            <a:off x="48067" y="7386650"/>
            <a:ext cx="4877804" cy="523220"/>
          </a:xfrm>
          <a:prstGeom prst="rect">
            <a:avLst/>
          </a:prstGeom>
          <a:noFill/>
        </p:spPr>
        <p:txBody>
          <a:bodyPr wrap="square" rtlCol="0">
            <a:spAutoFit/>
          </a:bodyPr>
          <a:lstStyle/>
          <a:p>
            <a:r>
              <a:rPr lang="en-US" sz="1400" b="1" spc="300" dirty="0">
                <a:solidFill>
                  <a:srgbClr val="FF0000"/>
                </a:solidFill>
              </a:rPr>
              <a:t>Example: Upper intermediate – Advanced</a:t>
            </a:r>
          </a:p>
          <a:p>
            <a:endParaRPr lang="en-US" sz="1400" b="1" spc="300" dirty="0">
              <a:solidFill>
                <a:srgbClr val="FF0000"/>
              </a:solidFill>
            </a:endParaRPr>
          </a:p>
        </p:txBody>
      </p:sp>
      <p:sp>
        <p:nvSpPr>
          <p:cNvPr id="3" name="TextBox 2">
            <a:extLst>
              <a:ext uri="{FF2B5EF4-FFF2-40B4-BE49-F238E27FC236}">
                <a16:creationId xmlns:a16="http://schemas.microsoft.com/office/drawing/2014/main" id="{5C2BD12C-F24B-3F4E-9945-3A55E31D989E}"/>
              </a:ext>
            </a:extLst>
          </p:cNvPr>
          <p:cNvSpPr txBox="1"/>
          <p:nvPr/>
        </p:nvSpPr>
        <p:spPr>
          <a:xfrm>
            <a:off x="199463" y="7753980"/>
            <a:ext cx="6221215" cy="4154984"/>
          </a:xfrm>
          <a:prstGeom prst="rect">
            <a:avLst/>
          </a:prstGeom>
          <a:noFill/>
          <a:ln w="31750">
            <a:solidFill>
              <a:schemeClr val="tx1"/>
            </a:solidFill>
          </a:ln>
        </p:spPr>
        <p:txBody>
          <a:bodyPr wrap="square" rtlCol="0">
            <a:spAutoFit/>
          </a:bodyPr>
          <a:lstStyle/>
          <a:p>
            <a:r>
              <a:rPr lang="en-US" sz="1100" dirty="0"/>
              <a:t>From: Jo Backhouse</a:t>
            </a:r>
          </a:p>
          <a:p>
            <a:r>
              <a:rPr lang="en-US" sz="1100" dirty="0"/>
              <a:t>To: Karl Anderson</a:t>
            </a:r>
          </a:p>
          <a:p>
            <a:r>
              <a:rPr lang="en-US" sz="1100" dirty="0"/>
              <a:t>Date: 17 October</a:t>
            </a:r>
          </a:p>
          <a:p>
            <a:r>
              <a:rPr lang="en-US" sz="1100" dirty="0"/>
              <a:t>Subject: Support for Judy</a:t>
            </a:r>
          </a:p>
          <a:p>
            <a:endParaRPr lang="en-US" sz="1100" dirty="0"/>
          </a:p>
          <a:p>
            <a:r>
              <a:rPr lang="en-US" sz="1100" dirty="0"/>
              <a:t>Dear Karl,</a:t>
            </a:r>
          </a:p>
          <a:p>
            <a:endParaRPr lang="en-US" sz="1100" dirty="0"/>
          </a:p>
          <a:p>
            <a:r>
              <a:rPr lang="en-US" sz="1100" dirty="0"/>
              <a:t>I received a call from Judy a couple of days ago to discuss some of the issues that she was having and I thought I'd give you a heads-up on what was said, seeing that you are Judy's project team leader.</a:t>
            </a:r>
          </a:p>
          <a:p>
            <a:endParaRPr lang="en-US" sz="1100" dirty="0"/>
          </a:p>
          <a:p>
            <a:r>
              <a:rPr lang="en-US" sz="1100" dirty="0"/>
              <a:t>Judy really enjoys working with you and the team and finds the project very interesting, but I think she's feeling a bit lost and struggling to see the big picture. It seems that she's been given a fair amount of autonomy to carry out the tasks that you've given her, and of course this level of delegation is not uncommon in your branch. But I believe in her Tokyo office, she is used to a bit more managerial direction and guidance and so is finding this international project quite daunting.</a:t>
            </a:r>
          </a:p>
          <a:p>
            <a:endParaRPr lang="en-US" sz="1100" dirty="0"/>
          </a:p>
          <a:p>
            <a:r>
              <a:rPr lang="en-US" sz="1100" dirty="0"/>
              <a:t>When I asked her about meeting her deadlines, she mentioned that due to the recent changes to the project timeline, her goalposts have been moved, and she doesn't seem to really understand why this has happened. Bearing in mind that she's also facing simultaneous deadlines from her department in Tokyo, we can presume that she might be feeling a bit stretched.</a:t>
            </a:r>
          </a:p>
          <a:p>
            <a:endParaRPr lang="en-US" sz="1100" dirty="0"/>
          </a:p>
          <a:p>
            <a:r>
              <a:rPr lang="en-US" sz="1100" dirty="0"/>
              <a:t>Looking ahead, I was wondering if we could make it easier for Judy by offering her more direction when setting her tasks, at least until she learns the ropes and gets used to working unsupervised. I think she'd also appreciate you giving her a clearer idea on how her role in the team fits into the overview of things….</a:t>
            </a:r>
          </a:p>
        </p:txBody>
      </p:sp>
      <p:pic>
        <p:nvPicPr>
          <p:cNvPr id="15" name="Picture 14">
            <a:extLst>
              <a:ext uri="{FF2B5EF4-FFF2-40B4-BE49-F238E27FC236}">
                <a16:creationId xmlns:a16="http://schemas.microsoft.com/office/drawing/2014/main" id="{C5563492-250A-E243-8F2A-309E89761542}"/>
              </a:ext>
            </a:extLst>
          </p:cNvPr>
          <p:cNvPicPr>
            <a:picLocks noChangeAspect="1"/>
          </p:cNvPicPr>
          <p:nvPr/>
        </p:nvPicPr>
        <p:blipFill>
          <a:blip r:embed="rId4"/>
          <a:stretch>
            <a:fillRect/>
          </a:stretch>
        </p:blipFill>
        <p:spPr>
          <a:xfrm>
            <a:off x="5212477" y="7781702"/>
            <a:ext cx="896019" cy="912163"/>
          </a:xfrm>
          <a:prstGeom prst="rect">
            <a:avLst/>
          </a:prstGeom>
        </p:spPr>
      </p:pic>
    </p:spTree>
    <p:extLst>
      <p:ext uri="{BB962C8B-B14F-4D97-AF65-F5344CB8AC3E}">
        <p14:creationId xmlns:p14="http://schemas.microsoft.com/office/powerpoint/2010/main" val="414272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B48E86-37DE-084F-B9D5-56FF366A3E35}"/>
              </a:ext>
            </a:extLst>
          </p:cNvPr>
          <p:cNvSpPr/>
          <p:nvPr/>
        </p:nvSpPr>
        <p:spPr>
          <a:xfrm>
            <a:off x="215638" y="227447"/>
            <a:ext cx="4278735" cy="584775"/>
          </a:xfrm>
          <a:prstGeom prst="rect">
            <a:avLst/>
          </a:prstGeom>
          <a:noFill/>
        </p:spPr>
        <p:txBody>
          <a:bodyPr wrap="non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Example reading lesson  </a:t>
            </a:r>
          </a:p>
        </p:txBody>
      </p:sp>
      <p:sp>
        <p:nvSpPr>
          <p:cNvPr id="5" name="TextBox 4">
            <a:extLst>
              <a:ext uri="{FF2B5EF4-FFF2-40B4-BE49-F238E27FC236}">
                <a16:creationId xmlns:a16="http://schemas.microsoft.com/office/drawing/2014/main" id="{5DCE5809-2007-E142-985C-102CC7591FD9}"/>
              </a:ext>
            </a:extLst>
          </p:cNvPr>
          <p:cNvSpPr txBox="1"/>
          <p:nvPr/>
        </p:nvSpPr>
        <p:spPr>
          <a:xfrm>
            <a:off x="255394" y="812222"/>
            <a:ext cx="6426724" cy="11787842"/>
          </a:xfrm>
          <a:prstGeom prst="rect">
            <a:avLst/>
          </a:prstGeom>
          <a:noFill/>
        </p:spPr>
        <p:txBody>
          <a:bodyPr wrap="square" rtlCol="0">
            <a:spAutoFit/>
          </a:bodyPr>
          <a:lstStyle/>
          <a:p>
            <a:r>
              <a:rPr lang="en-US" sz="1400" dirty="0">
                <a:solidFill>
                  <a:srgbClr val="FF0000"/>
                </a:solidFill>
              </a:rPr>
              <a:t>Level: Elementary + </a:t>
            </a:r>
          </a:p>
          <a:p>
            <a:r>
              <a:rPr lang="en-US" sz="1400" dirty="0">
                <a:solidFill>
                  <a:srgbClr val="FF0000"/>
                </a:solidFill>
              </a:rPr>
              <a:t>Topic: Professions</a:t>
            </a:r>
          </a:p>
          <a:p>
            <a:endParaRPr lang="en-US" dirty="0">
              <a:solidFill>
                <a:srgbClr val="FF0000"/>
              </a:solidFill>
            </a:endParaRPr>
          </a:p>
          <a:p>
            <a:pPr algn="ctr"/>
            <a:r>
              <a:rPr lang="en-US" u="sng" dirty="0"/>
              <a:t>Susie the hairdresser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This is Susie, she is 35 years old and she lives in Manchester in the North of England. She works </a:t>
            </a:r>
            <a:r>
              <a:rPr lang="en-US" sz="1400" b="1" dirty="0"/>
              <a:t>full time </a:t>
            </a:r>
            <a:r>
              <a:rPr lang="en-US" sz="1400" dirty="0"/>
              <a:t>as a hairdresser in a hair salon in the  city center. From Monday to Friday she starts work at 9am and finishes at 5pm. Susie lives close to the hair salon, and she walks to </a:t>
            </a:r>
            <a:r>
              <a:rPr lang="en-US" sz="1400" b="1" dirty="0"/>
              <a:t>work</a:t>
            </a:r>
            <a:r>
              <a:rPr lang="en-US" sz="1400" dirty="0"/>
              <a:t> everyday. </a:t>
            </a:r>
          </a:p>
          <a:p>
            <a:endParaRPr lang="en-US" sz="1400" dirty="0"/>
          </a:p>
          <a:p>
            <a:r>
              <a:rPr lang="en-US" sz="1400" dirty="0"/>
              <a:t>Susie is also the </a:t>
            </a:r>
            <a:r>
              <a:rPr lang="en-US" sz="1400" b="1" dirty="0"/>
              <a:t>manager</a:t>
            </a:r>
            <a:r>
              <a:rPr lang="en-US" sz="1400" dirty="0"/>
              <a:t> of the hair salon where she works. She employs a </a:t>
            </a:r>
            <a:r>
              <a:rPr lang="en-US" sz="1400" b="1" dirty="0"/>
              <a:t>team</a:t>
            </a:r>
            <a:r>
              <a:rPr lang="en-US" sz="1400" dirty="0"/>
              <a:t> of five other people. This job comes with a lot of </a:t>
            </a:r>
            <a:r>
              <a:rPr lang="en-US" sz="1400" b="1" dirty="0"/>
              <a:t>responsibility, </a:t>
            </a:r>
            <a:r>
              <a:rPr lang="en-US" sz="1400" dirty="0"/>
              <a:t>for example she has to make the </a:t>
            </a:r>
            <a:r>
              <a:rPr lang="en-US" sz="1400" b="1" dirty="0"/>
              <a:t>work schedule </a:t>
            </a:r>
            <a:r>
              <a:rPr lang="en-US" sz="1400" dirty="0"/>
              <a:t>and pay everyone’s </a:t>
            </a:r>
            <a:r>
              <a:rPr lang="en-US" sz="1400" b="1" dirty="0"/>
              <a:t>salary</a:t>
            </a:r>
            <a:r>
              <a:rPr lang="en-US" sz="1400" dirty="0"/>
              <a:t> at the end of the month. All of the staff at the hair salon get along well, and they think that Susie is a great </a:t>
            </a:r>
            <a:r>
              <a:rPr lang="en-US" sz="1400" b="1" dirty="0"/>
              <a:t>boss</a:t>
            </a:r>
            <a:r>
              <a:rPr lang="en-US" sz="1400" dirty="0"/>
              <a:t>. </a:t>
            </a:r>
          </a:p>
          <a:p>
            <a:endParaRPr lang="en-US" sz="1400" dirty="0"/>
          </a:p>
          <a:p>
            <a:r>
              <a:rPr lang="en-US" sz="1400" dirty="0"/>
              <a:t>Susie loves having a creative job. When she was younger she wanted to be an artist because she enjoyed painting and drawing classes at school. After she finished high school she went to </a:t>
            </a:r>
            <a:r>
              <a:rPr lang="en-US" sz="1400" b="1" dirty="0"/>
              <a:t>college</a:t>
            </a:r>
            <a:r>
              <a:rPr lang="en-US" sz="1400" dirty="0"/>
              <a:t> to get a </a:t>
            </a:r>
            <a:r>
              <a:rPr lang="en-US" sz="1400" b="1" dirty="0"/>
              <a:t>hairdressing qualification </a:t>
            </a:r>
            <a:r>
              <a:rPr lang="en-US" sz="1400" dirty="0"/>
              <a:t>and she has been working as a hairdresser for 15 years. She has worked at four different hair salons in Manchester. Susie is good at her job and she doesn’t think she will ever change her </a:t>
            </a:r>
            <a:r>
              <a:rPr lang="en-US" sz="1400" b="1" dirty="0"/>
              <a:t>career. </a:t>
            </a:r>
          </a:p>
          <a:p>
            <a:endParaRPr lang="en-US" sz="1400" dirty="0"/>
          </a:p>
          <a:p>
            <a:r>
              <a:rPr lang="en-US" sz="1400" dirty="0"/>
              <a:t>Susie really enjoys her job because she makes people look and feel good. When customers leave the hair salon they are always smiling and they usually give her a </a:t>
            </a:r>
            <a:r>
              <a:rPr lang="en-US" sz="1400" b="1" dirty="0"/>
              <a:t>tip</a:t>
            </a:r>
            <a:r>
              <a:rPr lang="en-US" sz="1400" dirty="0"/>
              <a:t>. </a:t>
            </a:r>
          </a:p>
          <a:p>
            <a:r>
              <a:rPr lang="en-US" sz="1400" dirty="0"/>
              <a:t>Susie’s job also allows her to meet new people and chat to clients. It is a very sociable job and Susie prefers this to working behind a computer screen all day. </a:t>
            </a:r>
          </a:p>
          <a:p>
            <a:endParaRPr lang="en-US" sz="1400" dirty="0"/>
          </a:p>
          <a:p>
            <a:r>
              <a:rPr lang="en-US" sz="1400" dirty="0"/>
              <a:t>However, Susie doesn’t like the </a:t>
            </a:r>
            <a:r>
              <a:rPr lang="en-US" sz="1400" b="1" dirty="0"/>
              <a:t>pressure </a:t>
            </a:r>
            <a:r>
              <a:rPr lang="en-US" sz="1400" dirty="0"/>
              <a:t>of the job. Her work is very busy and she has to be on her feet all day long. She never gets to take a break and sit down! In the future she would like to go </a:t>
            </a:r>
            <a:r>
              <a:rPr lang="en-US" sz="1400" b="1" dirty="0"/>
              <a:t>part time, </a:t>
            </a:r>
            <a:r>
              <a:rPr lang="en-US" sz="1400" dirty="0"/>
              <a:t>but right now she needs the money. </a:t>
            </a:r>
          </a:p>
          <a:p>
            <a:endParaRPr lang="en-US" dirty="0"/>
          </a:p>
          <a:p>
            <a:endParaRPr lang="en-US" sz="1400"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 </a:t>
            </a: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 </a:t>
            </a:r>
          </a:p>
        </p:txBody>
      </p:sp>
      <p:sp>
        <p:nvSpPr>
          <p:cNvPr id="6" name="Rectangle 2">
            <a:extLst>
              <a:ext uri="{FF2B5EF4-FFF2-40B4-BE49-F238E27FC236}">
                <a16:creationId xmlns:a16="http://schemas.microsoft.com/office/drawing/2014/main" id="{9B4C6147-B8D5-A141-8744-1DBC9AAFDB33}"/>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5" descr="How to Support Local Hair Salons During Coronavirus Outbreak ...">
            <a:extLst>
              <a:ext uri="{FF2B5EF4-FFF2-40B4-BE49-F238E27FC236}">
                <a16:creationId xmlns:a16="http://schemas.microsoft.com/office/drawing/2014/main" id="{1931011D-0E39-F143-95D6-404EAE4A8E2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0500" y="2126974"/>
            <a:ext cx="3937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6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596442-0AFF-09FF-2A11-400EDD5FF755}"/>
              </a:ext>
            </a:extLst>
          </p:cNvPr>
          <p:cNvSpPr/>
          <p:nvPr/>
        </p:nvSpPr>
        <p:spPr>
          <a:xfrm>
            <a:off x="182879" y="95526"/>
            <a:ext cx="5024857" cy="1569660"/>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1: </a:t>
            </a:r>
          </a:p>
          <a:p>
            <a:r>
              <a:rPr lang="en-GB" sz="4800" dirty="0">
                <a:ln w="0"/>
                <a:solidFill>
                  <a:srgbClr val="F5BC33"/>
                </a:solidFill>
                <a:effectLst>
                  <a:outerShdw blurRad="38100" dist="19050" dir="2700000" algn="tl" rotWithShape="0">
                    <a:schemeClr val="dk1">
                      <a:alpha val="40000"/>
                    </a:schemeClr>
                  </a:outerShdw>
                </a:effectLst>
              </a:rPr>
              <a:t>Resources</a:t>
            </a:r>
          </a:p>
        </p:txBody>
      </p:sp>
      <p:sp>
        <p:nvSpPr>
          <p:cNvPr id="5" name="TextBox 4">
            <a:extLst>
              <a:ext uri="{FF2B5EF4-FFF2-40B4-BE49-F238E27FC236}">
                <a16:creationId xmlns:a16="http://schemas.microsoft.com/office/drawing/2014/main" id="{CA27F962-74F0-0D4E-ABC6-0FA54F84F4A2}"/>
              </a:ext>
            </a:extLst>
          </p:cNvPr>
          <p:cNvSpPr txBox="1"/>
          <p:nvPr/>
        </p:nvSpPr>
        <p:spPr>
          <a:xfrm>
            <a:off x="157009" y="1783162"/>
            <a:ext cx="6539948" cy="10649069"/>
          </a:xfrm>
          <a:prstGeom prst="rect">
            <a:avLst/>
          </a:prstGeom>
          <a:noFill/>
        </p:spPr>
        <p:txBody>
          <a:bodyPr wrap="square" rtlCol="0">
            <a:spAutoFit/>
          </a:bodyPr>
          <a:lstStyle/>
          <a:p>
            <a:r>
              <a:rPr lang="en-US" sz="1400" b="1" dirty="0"/>
              <a:t>General</a:t>
            </a:r>
          </a:p>
          <a:p>
            <a:pPr marL="285750" indent="-285750">
              <a:buFont typeface="Arial" panose="020B0604020202020204" pitchFamily="34" charset="0"/>
              <a:buChar char="•"/>
            </a:pPr>
            <a:r>
              <a:rPr lang="en-US" sz="1400" dirty="0">
                <a:hlinkClick r:id="rId2"/>
              </a:rPr>
              <a:t>British Council</a:t>
            </a:r>
            <a:r>
              <a:rPr lang="en-US" sz="1400" dirty="0"/>
              <a:t> resources split by level and skill</a:t>
            </a:r>
            <a:endParaRPr lang="en-GB" sz="1400" u="sng" dirty="0">
              <a:solidFill>
                <a:srgbClr val="000000"/>
              </a:solidFill>
              <a:effectLs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000000"/>
                </a:solidFill>
                <a:cs typeface="Arial" panose="020B0604020202020204" pitchFamily="34" charset="0"/>
                <a:hlinkClick r:id="rId3"/>
              </a:rPr>
              <a:t>BBC resources</a:t>
            </a:r>
            <a:r>
              <a:rPr lang="en-GB" sz="1400" dirty="0">
                <a:solidFill>
                  <a:srgbClr val="000000"/>
                </a:solidFill>
                <a:cs typeface="Arial" panose="020B0604020202020204" pitchFamily="34" charset="0"/>
              </a:rPr>
              <a:t> for every skill and level that students can use themselves or you can work through together</a:t>
            </a:r>
          </a:p>
          <a:p>
            <a:pPr marL="285750" indent="-285750">
              <a:buFont typeface="Arial" panose="020B0604020202020204" pitchFamily="34" charset="0"/>
              <a:buChar char="•"/>
            </a:pPr>
            <a:r>
              <a:rPr lang="en-US" sz="1400" dirty="0">
                <a:hlinkClick r:id="rId4"/>
              </a:rPr>
              <a:t>BBC videos </a:t>
            </a:r>
            <a:r>
              <a:rPr lang="en-US" sz="1400" dirty="0"/>
              <a:t>teaching a range of skills (e.g. grammar, pronunciation, vocabulary):</a:t>
            </a:r>
          </a:p>
          <a:p>
            <a:endParaRPr lang="en-US" sz="1400" b="1" dirty="0"/>
          </a:p>
          <a:p>
            <a:r>
              <a:rPr lang="en-US" sz="1400" b="1" dirty="0"/>
              <a:t>Syllabus/lesson plan resources</a:t>
            </a:r>
          </a:p>
          <a:p>
            <a:pPr marL="285750" indent="-285750">
              <a:buFont typeface="Arial" panose="020B0604020202020204" pitchFamily="34" charset="0"/>
              <a:buChar char="•"/>
            </a:pPr>
            <a:r>
              <a:rPr lang="en-US" sz="1400" dirty="0">
                <a:hlinkClick r:id="rId5"/>
              </a:rPr>
              <a:t>Practical resources and lesson plans </a:t>
            </a:r>
            <a:r>
              <a:rPr lang="en-US" sz="1400" dirty="0"/>
              <a:t>for primary, secondary and adult learners provided by the British Council. A good start for inspiration.</a:t>
            </a:r>
          </a:p>
          <a:p>
            <a:pPr marL="285750" indent="-285750">
              <a:buFont typeface="Arial" panose="020B0604020202020204" pitchFamily="34" charset="0"/>
              <a:buChar char="•"/>
            </a:pPr>
            <a:r>
              <a:rPr lang="en-US" sz="1400" dirty="0">
                <a:hlinkClick r:id="rId6"/>
              </a:rPr>
              <a:t>Lesson plans </a:t>
            </a:r>
            <a:r>
              <a:rPr lang="en-US" sz="1400" dirty="0"/>
              <a:t>categorized by Beginner, Elementary, Intermediate, Upper Intermediate, Advanced.</a:t>
            </a:r>
          </a:p>
          <a:p>
            <a:endParaRPr lang="en-US" sz="1400" dirty="0"/>
          </a:p>
          <a:p>
            <a:r>
              <a:rPr lang="en-US" sz="1400" b="1" dirty="0"/>
              <a:t>Reading resources</a:t>
            </a:r>
          </a:p>
          <a:p>
            <a:pPr marL="285750" indent="-285750">
              <a:buFont typeface="Arial" panose="020B0604020202020204" pitchFamily="34" charset="0"/>
              <a:buChar char="•"/>
            </a:pPr>
            <a:r>
              <a:rPr lang="en-US" sz="1400" dirty="0">
                <a:hlinkClick r:id="rId7"/>
              </a:rPr>
              <a:t>Reading passages </a:t>
            </a:r>
            <a:r>
              <a:rPr lang="en-US" sz="1400" dirty="0"/>
              <a:t>adapted to English learners, beginner – intermediate (A1 – B2): </a:t>
            </a:r>
            <a:r>
              <a:rPr lang="en-US" sz="1400" dirty="0">
                <a:hlinkClick r:id="rId8"/>
              </a:rPr>
              <a:t>Topical news articles </a:t>
            </a:r>
            <a:r>
              <a:rPr lang="en-US" sz="1400" dirty="0"/>
              <a:t>categorized by level</a:t>
            </a:r>
          </a:p>
          <a:p>
            <a:endParaRPr lang="en-US" sz="1400" dirty="0"/>
          </a:p>
          <a:p>
            <a:r>
              <a:rPr lang="en-US" sz="1400" b="1" dirty="0"/>
              <a:t>Video/audio resources</a:t>
            </a:r>
          </a:p>
          <a:p>
            <a:pPr marL="285750" indent="-285750">
              <a:buFont typeface="Arial" panose="020B0604020202020204" pitchFamily="34" charset="0"/>
              <a:buChar char="•"/>
            </a:pPr>
            <a:r>
              <a:rPr lang="en-GB" sz="1400" u="sng" dirty="0">
                <a:hlinkClick r:id="rId9"/>
              </a:rPr>
              <a:t>Listening lessons by level</a:t>
            </a:r>
            <a:endParaRPr lang="en-GB" sz="1400" u="sng" dirty="0"/>
          </a:p>
          <a:p>
            <a:pPr marL="285750" indent="-285750">
              <a:buFont typeface="Arial" panose="020B0604020202020204" pitchFamily="34" charset="0"/>
              <a:buChar char="•"/>
            </a:pPr>
            <a:r>
              <a:rPr lang="en-US" sz="1400" dirty="0">
                <a:hlinkClick r:id="rId10"/>
              </a:rPr>
              <a:t>British Council podcasts </a:t>
            </a:r>
            <a:endParaRPr lang="en-US" sz="1400" dirty="0"/>
          </a:p>
          <a:p>
            <a:pPr marL="285750" indent="-285750">
              <a:buFont typeface="Arial" panose="020B0604020202020204" pitchFamily="34" charset="0"/>
              <a:buChar char="•"/>
            </a:pPr>
            <a:r>
              <a:rPr lang="en-US" sz="1400" dirty="0">
                <a:hlinkClick r:id="rId11"/>
              </a:rPr>
              <a:t>More podcasts</a:t>
            </a:r>
            <a:r>
              <a:rPr lang="en-US" sz="1400" dirty="0"/>
              <a:t> </a:t>
            </a:r>
          </a:p>
          <a:p>
            <a:pPr marL="285750" indent="-285750">
              <a:buFont typeface="Arial" panose="020B0604020202020204" pitchFamily="34" charset="0"/>
              <a:buChar char="•"/>
            </a:pPr>
            <a:r>
              <a:rPr lang="en-US" sz="1400" dirty="0">
                <a:hlinkClick r:id="rId12"/>
              </a:rPr>
              <a:t>Video and audio clips </a:t>
            </a:r>
            <a:r>
              <a:rPr lang="en-US" sz="1400" dirty="0"/>
              <a:t>on a variety of different topics suited to different levels</a:t>
            </a:r>
          </a:p>
          <a:p>
            <a:pPr marL="285750" indent="-285750">
              <a:buFont typeface="Arial" panose="020B0604020202020204" pitchFamily="34" charset="0"/>
              <a:buChar char="•"/>
            </a:pPr>
            <a:r>
              <a:rPr lang="en-US" sz="1400" dirty="0"/>
              <a:t>A daily 15-minute </a:t>
            </a:r>
            <a:r>
              <a:rPr lang="en-US" sz="1400" dirty="0">
                <a:hlinkClick r:id="rId13"/>
              </a:rPr>
              <a:t>radio </a:t>
            </a:r>
            <a:r>
              <a:rPr lang="en-US" sz="1400" dirty="0" err="1">
                <a:hlinkClick r:id="rId13"/>
              </a:rPr>
              <a:t>programme</a:t>
            </a:r>
            <a:r>
              <a:rPr lang="en-US" sz="1400" dirty="0"/>
              <a:t>, recorded in clear English</a:t>
            </a:r>
          </a:p>
          <a:p>
            <a:pPr marL="285750" indent="-285750">
              <a:buFont typeface="Arial" panose="020B0604020202020204" pitchFamily="34" charset="0"/>
              <a:buChar char="•"/>
            </a:pPr>
            <a:endParaRPr lang="en-US" sz="1400" dirty="0"/>
          </a:p>
          <a:p>
            <a:r>
              <a:rPr lang="en-US" sz="1400" b="1" dirty="0"/>
              <a:t>Speaking resources</a:t>
            </a:r>
          </a:p>
          <a:p>
            <a:pPr marL="285750" indent="-285750">
              <a:buFont typeface="Arial" panose="020B0604020202020204" pitchFamily="34" charset="0"/>
              <a:buChar char="•"/>
            </a:pPr>
            <a:r>
              <a:rPr lang="en-US" sz="1400" dirty="0">
                <a:hlinkClick r:id="rId14"/>
              </a:rPr>
              <a:t>Pronunciation lessons</a:t>
            </a:r>
            <a:endParaRPr lang="en-US" sz="1400" dirty="0"/>
          </a:p>
          <a:p>
            <a:pPr marL="285750" indent="-285750">
              <a:buFont typeface="Arial" panose="020B0604020202020204" pitchFamily="34" charset="0"/>
              <a:buChar char="•"/>
            </a:pPr>
            <a:r>
              <a:rPr lang="en-US" sz="1400" dirty="0">
                <a:hlinkClick r:id="rId15"/>
              </a:rPr>
              <a:t>Ted Talks </a:t>
            </a:r>
            <a:r>
              <a:rPr lang="en-US" sz="1400" dirty="0"/>
              <a:t>can provide a good starting point for discussion for advanced learners</a:t>
            </a:r>
          </a:p>
          <a:p>
            <a:pPr marL="285750" indent="-285750">
              <a:buFont typeface="Arial" panose="020B0604020202020204" pitchFamily="34" charset="0"/>
              <a:buChar char="•"/>
            </a:pPr>
            <a:endParaRPr lang="en-US" sz="1400" dirty="0"/>
          </a:p>
          <a:p>
            <a:r>
              <a:rPr lang="en-US" sz="1400" b="1" dirty="0"/>
              <a:t>Teaching beginners/ low level learners</a:t>
            </a:r>
          </a:p>
          <a:p>
            <a:pPr marL="285750" indent="-285750">
              <a:buFont typeface="Arial" panose="020B0604020202020204" pitchFamily="34" charset="0"/>
              <a:buChar char="•"/>
            </a:pPr>
            <a:r>
              <a:rPr lang="en-US" sz="1400" dirty="0"/>
              <a:t>Great resource for teaching adults with no or low levels of English, providing a </a:t>
            </a:r>
            <a:r>
              <a:rPr lang="en-US" sz="1400" dirty="0">
                <a:hlinkClick r:id="rId16"/>
              </a:rPr>
              <a:t>syllabus of lesson plans and teaching resources</a:t>
            </a:r>
            <a:endParaRPr lang="en-GB" sz="1400" dirty="0"/>
          </a:p>
          <a:p>
            <a:pPr marL="285750" indent="-285750">
              <a:buFont typeface="Arial" panose="020B0604020202020204" pitchFamily="34" charset="0"/>
              <a:buChar char="•"/>
            </a:pPr>
            <a:r>
              <a:rPr lang="en-GB" sz="1400" dirty="0"/>
              <a:t>This </a:t>
            </a:r>
            <a:r>
              <a:rPr lang="en-GB" sz="1400" dirty="0">
                <a:hlinkClick r:id="rId17"/>
              </a:rPr>
              <a:t>website</a:t>
            </a:r>
            <a:r>
              <a:rPr lang="en-GB" sz="1400" dirty="0"/>
              <a:t> also provides lesson plans for teaching beginners, although they will need to be adapted to the one-to-one online setting</a:t>
            </a:r>
            <a:endParaRPr lang="en-GB" sz="1400" u="sng" dirty="0"/>
          </a:p>
          <a:p>
            <a:pPr marL="285750" indent="-285750">
              <a:buFont typeface="Arial" panose="020B0604020202020204" pitchFamily="34" charset="0"/>
              <a:buChar char="•"/>
            </a:pPr>
            <a:r>
              <a:rPr lang="en-GB" sz="1400" dirty="0"/>
              <a:t>See also </a:t>
            </a:r>
            <a:r>
              <a:rPr lang="en-GB" sz="1400" dirty="0">
                <a:hlinkClick r:id="rId18"/>
              </a:rPr>
              <a:t>here</a:t>
            </a:r>
            <a:r>
              <a:rPr lang="en-GB" sz="1400" dirty="0"/>
              <a:t>, </a:t>
            </a:r>
            <a:r>
              <a:rPr lang="en-GB" sz="1400" dirty="0">
                <a:hlinkClick r:id="rId19"/>
              </a:rPr>
              <a:t>here</a:t>
            </a:r>
            <a:r>
              <a:rPr lang="en-GB" sz="1400" dirty="0"/>
              <a:t> and </a:t>
            </a:r>
            <a:r>
              <a:rPr lang="en-GB" sz="1400" dirty="0">
                <a:hlinkClick r:id="rId20"/>
              </a:rPr>
              <a:t>here</a:t>
            </a:r>
            <a:r>
              <a:rPr lang="en-GB" sz="1400" dirty="0"/>
              <a:t>.</a:t>
            </a:r>
          </a:p>
          <a:p>
            <a:pPr marL="266700"/>
            <a:endParaRPr lang="en-GB" sz="1400" u="sng" dirty="0"/>
          </a:p>
          <a:p>
            <a:r>
              <a:rPr lang="en-GB" sz="1400" b="1" dirty="0"/>
              <a:t>Teaching grammar</a:t>
            </a:r>
          </a:p>
          <a:p>
            <a:pPr marL="285750" indent="-285750">
              <a:buFont typeface="Arial" panose="020B0604020202020204" pitchFamily="34" charset="0"/>
              <a:buChar char="•"/>
            </a:pPr>
            <a:r>
              <a:rPr lang="en-GB" sz="1400" dirty="0">
                <a:hlinkClick r:id="rId21"/>
              </a:rPr>
              <a:t>Explanations </a:t>
            </a:r>
            <a:r>
              <a:rPr lang="en-GB" sz="1400" dirty="0"/>
              <a:t>of grammatical concepts</a:t>
            </a:r>
          </a:p>
          <a:p>
            <a:pPr marL="285750" indent="-285750">
              <a:buFont typeface="Arial" panose="020B0604020202020204" pitchFamily="34" charset="0"/>
              <a:buChar char="•"/>
            </a:pPr>
            <a:r>
              <a:rPr lang="en-US" sz="1400" dirty="0">
                <a:hlinkClick r:id="rId22"/>
              </a:rPr>
              <a:t>Pre-made worksheets</a:t>
            </a:r>
            <a:r>
              <a:rPr lang="en-US" sz="1400" dirty="0"/>
              <a:t>, good for practicing specific grammar concepts</a:t>
            </a:r>
            <a:endParaRPr lang="en-GB" sz="1400" dirty="0"/>
          </a:p>
          <a:p>
            <a:pPr marL="285750" indent="-285750">
              <a:buFont typeface="Arial" panose="020B0604020202020204" pitchFamily="34" charset="0"/>
              <a:buChar char="•"/>
            </a:pPr>
            <a:r>
              <a:rPr lang="en-GB" sz="1400" dirty="0"/>
              <a:t>For </a:t>
            </a:r>
            <a:r>
              <a:rPr lang="en-GB" sz="1400" dirty="0">
                <a:hlinkClick r:id="rId23"/>
              </a:rPr>
              <a:t>teaching grammar to beginners</a:t>
            </a:r>
            <a:r>
              <a:rPr lang="en-GB" sz="1400" dirty="0"/>
              <a:t>:</a:t>
            </a:r>
            <a:endParaRPr lang="en-GB" sz="1400" u="sng" dirty="0"/>
          </a:p>
          <a:p>
            <a:pPr marL="285750" indent="-285750">
              <a:buFont typeface="Arial" panose="020B0604020202020204" pitchFamily="34" charset="0"/>
              <a:buChar char="•"/>
            </a:pPr>
            <a:r>
              <a:rPr lang="en-GB" sz="1400" dirty="0"/>
              <a:t>A </a:t>
            </a:r>
            <a:r>
              <a:rPr lang="en-GB" sz="1400" dirty="0">
                <a:hlinkClick r:id="rId24"/>
              </a:rPr>
              <a:t>grammar book</a:t>
            </a:r>
            <a:r>
              <a:rPr lang="en-GB" sz="1400" dirty="0"/>
              <a:t> for teachers</a:t>
            </a:r>
          </a:p>
          <a:p>
            <a:pPr marL="285750" indent="-285750">
              <a:buFont typeface="Arial" panose="020B0604020202020204" pitchFamily="34" charset="0"/>
              <a:buChar char="•"/>
            </a:pPr>
            <a:endParaRPr lang="en-GB" sz="1400" dirty="0"/>
          </a:p>
          <a:p>
            <a:r>
              <a:rPr lang="en-US" sz="1400" b="1" dirty="0"/>
              <a:t>Places to look for free worksheets on various topics</a:t>
            </a:r>
          </a:p>
          <a:p>
            <a:pPr marL="285750" indent="-285750">
              <a:buFont typeface="Arial" panose="020B0604020202020204" pitchFamily="34" charset="0"/>
              <a:buChar char="•"/>
            </a:pPr>
            <a:r>
              <a:rPr lang="en-GB" sz="1400" dirty="0">
                <a:hlinkClick r:id="rId25"/>
              </a:rPr>
              <a:t>https://en.islcollective.com/</a:t>
            </a:r>
            <a:endParaRPr lang="en-GB" sz="1400" dirty="0"/>
          </a:p>
          <a:p>
            <a:pPr marL="285750" indent="-285750" fontAlgn="base">
              <a:buFont typeface="Arial" panose="020B0604020202020204" pitchFamily="34" charset="0"/>
              <a:buChar char="•"/>
            </a:pPr>
            <a:r>
              <a:rPr lang="en-GB" sz="1400" dirty="0">
                <a:hlinkClick r:id="rId26"/>
              </a:rPr>
              <a:t>https://www.tefl.net/esl-worksheets/</a:t>
            </a:r>
            <a:endParaRPr lang="en-GB" sz="1400" dirty="0"/>
          </a:p>
          <a:p>
            <a:pPr marL="285750" indent="-285750" fontAlgn="base">
              <a:buFont typeface="Arial" panose="020B0604020202020204" pitchFamily="34" charset="0"/>
              <a:buChar char="•"/>
            </a:pPr>
            <a:r>
              <a:rPr lang="en-GB" sz="1400" dirty="0">
                <a:hlinkClick r:id="rId27"/>
              </a:rPr>
              <a:t>https://www.tefl.net/esl-lesson-plans/</a:t>
            </a:r>
            <a:endParaRPr lang="en-GB" sz="1400" dirty="0"/>
          </a:p>
          <a:p>
            <a:pPr marL="285750" indent="-285750">
              <a:buFont typeface="Arial" panose="020B0604020202020204" pitchFamily="34" charset="0"/>
              <a:buChar char="•"/>
            </a:pPr>
            <a:r>
              <a:rPr lang="en-GB" sz="1400" dirty="0">
                <a:hlinkClick r:id="rId28"/>
              </a:rPr>
              <a:t>http://www.onestopenglish.com/skills</a:t>
            </a:r>
            <a:endParaRPr lang="en-GB" sz="1400" dirty="0"/>
          </a:p>
          <a:p>
            <a:pPr marL="285750" indent="-285750">
              <a:buFont typeface="Arial" panose="020B0604020202020204" pitchFamily="34" charset="0"/>
              <a:buChar char="•"/>
            </a:pPr>
            <a:r>
              <a:rPr lang="en-GB" sz="1400" dirty="0">
                <a:hlinkClick r:id="rId22"/>
              </a:rPr>
              <a:t>https://busyteacher.org/</a:t>
            </a:r>
            <a:endParaRPr lang="en-US" sz="1400" dirty="0"/>
          </a:p>
          <a:p>
            <a:endParaRPr lang="en-US" dirty="0"/>
          </a:p>
        </p:txBody>
      </p:sp>
    </p:spTree>
    <p:extLst>
      <p:ext uri="{BB962C8B-B14F-4D97-AF65-F5344CB8AC3E}">
        <p14:creationId xmlns:p14="http://schemas.microsoft.com/office/powerpoint/2010/main" val="272268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
            <a:extLst>
              <a:ext uri="{FF2B5EF4-FFF2-40B4-BE49-F238E27FC236}">
                <a16:creationId xmlns:a16="http://schemas.microsoft.com/office/drawing/2014/main" id="{04D10F4B-ECFE-0247-8734-C088EC80C938}"/>
              </a:ext>
            </a:extLst>
          </p:cNvPr>
          <p:cNvSpPr>
            <a:spLocks noChangeArrowheads="1"/>
          </p:cNvSpPr>
          <p:nvPr/>
        </p:nvSpPr>
        <p:spPr bwMode="auto">
          <a:xfrm>
            <a:off x="457952" y="5960164"/>
            <a:ext cx="2468563" cy="1325562"/>
          </a:xfrm>
          <a:prstGeom prst="wedgeRoundRectCallout">
            <a:avLst>
              <a:gd name="adj1" fmla="val -34440"/>
              <a:gd name="adj2" fmla="val 99866"/>
              <a:gd name="adj3" fmla="val 16667"/>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Tell me about a job you had in the past. What was your favourite/least favourite thing about the job.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ounded Rectangular Callout 2">
            <a:extLst>
              <a:ext uri="{FF2B5EF4-FFF2-40B4-BE49-F238E27FC236}">
                <a16:creationId xmlns:a16="http://schemas.microsoft.com/office/drawing/2014/main" id="{81868419-802F-5243-80B2-1EF7A0B632E2}"/>
              </a:ext>
            </a:extLst>
          </p:cNvPr>
          <p:cNvSpPr>
            <a:spLocks noChangeArrowheads="1"/>
          </p:cNvSpPr>
          <p:nvPr/>
        </p:nvSpPr>
        <p:spPr bwMode="auto">
          <a:xfrm>
            <a:off x="1996247" y="7462315"/>
            <a:ext cx="1454150" cy="977900"/>
          </a:xfrm>
          <a:prstGeom prst="wedgeRoundRectCallout">
            <a:avLst>
              <a:gd name="adj1" fmla="val -39908"/>
              <a:gd name="adj2" fmla="val 74686"/>
              <a:gd name="adj3" fmla="val 16667"/>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you were growing up what did you want to be?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ounded Rectangular Callout 3">
            <a:extLst>
              <a:ext uri="{FF2B5EF4-FFF2-40B4-BE49-F238E27FC236}">
                <a16:creationId xmlns:a16="http://schemas.microsoft.com/office/drawing/2014/main" id="{CEE29F4B-D866-004C-8272-56D4963CC256}"/>
              </a:ext>
            </a:extLst>
          </p:cNvPr>
          <p:cNvSpPr>
            <a:spLocks noChangeArrowheads="1"/>
          </p:cNvSpPr>
          <p:nvPr/>
        </p:nvSpPr>
        <p:spPr bwMode="auto">
          <a:xfrm>
            <a:off x="3453572" y="5753008"/>
            <a:ext cx="2060575" cy="1196975"/>
          </a:xfrm>
          <a:prstGeom prst="wedgeRoundRectCallout">
            <a:avLst>
              <a:gd name="adj1" fmla="val -47005"/>
              <a:gd name="adj2" fmla="val 84773"/>
              <a:gd name="adj3" fmla="val 16667"/>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Have you ever worked part time? What are the advantages and disadvantages of working part time?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E40B692B-BD5F-3043-98D8-0B38E82DABCC}"/>
              </a:ext>
            </a:extLst>
          </p:cNvPr>
          <p:cNvSpPr>
            <a:spLocks noChangeArrowheads="1"/>
          </p:cNvSpPr>
          <p:nvPr/>
        </p:nvSpPr>
        <p:spPr bwMode="auto">
          <a:xfrm>
            <a:off x="279869" y="69186"/>
            <a:ext cx="4493538"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Questions </a:t>
            </a: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Susie’s Job?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Where does Susie work?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many days a week does Susie work?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does Susie get to work?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Susie is the manager of the hair salon. True or false?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responsibilities does Susie have at work?</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Susie used to work as an artist. True or false?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how long has Susie been working as a hairdresser?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Susie looking for a new job?</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Give one reason why Susie likes her job.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Why does Susie feel tired at work?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Susie like to do in the future?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F554D681-0DA1-B148-AF56-9BFFAC8A08B7}"/>
              </a:ext>
            </a:extLst>
          </p:cNvPr>
          <p:cNvSpPr>
            <a:spLocks noChangeArrowheads="1"/>
          </p:cNvSpPr>
          <p:nvPr/>
        </p:nvSpPr>
        <p:spPr bwMode="auto">
          <a:xfrm>
            <a:off x="279869" y="546650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Activity </a:t>
            </a:r>
            <a:r>
              <a:rPr kumimoji="0" lang="en-US" altLang="en-US" sz="1200" b="0" i="1"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questions for student)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9381F9D3-1E85-BC48-8DA7-C455764C858F}"/>
              </a:ext>
            </a:extLst>
          </p:cNvPr>
          <p:cNvSpPr>
            <a:spLocks noChangeArrowheads="1"/>
          </p:cNvSpPr>
          <p:nvPr/>
        </p:nvSpPr>
        <p:spPr bwMode="auto">
          <a:xfrm>
            <a:off x="0" y="298174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9F8BAA35-4D6D-3942-BFD7-917068C6CEE0}"/>
              </a:ext>
            </a:extLst>
          </p:cNvPr>
          <p:cNvSpPr txBox="1"/>
          <p:nvPr/>
        </p:nvSpPr>
        <p:spPr>
          <a:xfrm>
            <a:off x="140721" y="8754342"/>
            <a:ext cx="6140809" cy="4616648"/>
          </a:xfrm>
          <a:prstGeom prst="rect">
            <a:avLst/>
          </a:prstGeom>
          <a:noFill/>
        </p:spPr>
        <p:txBody>
          <a:bodyPr wrap="square" rtlCol="0">
            <a:spAutoFit/>
          </a:bodyPr>
          <a:lstStyle/>
          <a:p>
            <a:r>
              <a:rPr lang="en-US" sz="1400" u="sng" dirty="0"/>
              <a:t>Provide a definition</a:t>
            </a:r>
          </a:p>
          <a:p>
            <a:endParaRPr lang="en-US" sz="1400" u="sng" dirty="0"/>
          </a:p>
          <a:p>
            <a:r>
              <a:rPr lang="en-US" sz="1400" dirty="0"/>
              <a:t>Full time work </a:t>
            </a:r>
            <a:r>
              <a:rPr lang="en-US" sz="1400" dirty="0">
                <a:sym typeface="Wingdings" pitchFamily="2" charset="2"/>
              </a:rPr>
              <a:t> </a:t>
            </a:r>
          </a:p>
          <a:p>
            <a:endParaRPr lang="en-US" sz="1400" dirty="0"/>
          </a:p>
          <a:p>
            <a:r>
              <a:rPr lang="en-US" sz="1400" dirty="0"/>
              <a:t>Part time work </a:t>
            </a:r>
            <a:r>
              <a:rPr lang="en-US" sz="1400" dirty="0">
                <a:sym typeface="Wingdings" pitchFamily="2" charset="2"/>
              </a:rPr>
              <a:t> </a:t>
            </a:r>
            <a:endParaRPr lang="en-US" sz="1400" dirty="0"/>
          </a:p>
          <a:p>
            <a:endParaRPr lang="en-US" sz="1400" dirty="0"/>
          </a:p>
          <a:p>
            <a:r>
              <a:rPr lang="en-US" sz="1400" dirty="0"/>
              <a:t>Manager </a:t>
            </a:r>
            <a:r>
              <a:rPr lang="en-US" sz="1400" dirty="0">
                <a:sym typeface="Wingdings" pitchFamily="2" charset="2"/>
              </a:rPr>
              <a:t> </a:t>
            </a:r>
          </a:p>
          <a:p>
            <a:endParaRPr lang="en-US" sz="1400" dirty="0">
              <a:sym typeface="Wingdings" pitchFamily="2" charset="2"/>
            </a:endParaRPr>
          </a:p>
          <a:p>
            <a:r>
              <a:rPr lang="en-US" sz="1400" dirty="0">
                <a:sym typeface="Wingdings" pitchFamily="2" charset="2"/>
              </a:rPr>
              <a:t>Responsibility  </a:t>
            </a:r>
          </a:p>
          <a:p>
            <a:endParaRPr lang="en-US" sz="1400" dirty="0">
              <a:sym typeface="Wingdings" pitchFamily="2" charset="2"/>
            </a:endParaRPr>
          </a:p>
          <a:p>
            <a:r>
              <a:rPr lang="en-US" sz="1400" dirty="0">
                <a:sym typeface="Wingdings" pitchFamily="2" charset="2"/>
              </a:rPr>
              <a:t>Pressure  </a:t>
            </a:r>
          </a:p>
          <a:p>
            <a:endParaRPr lang="en-US" sz="1400" dirty="0">
              <a:sym typeface="Wingdings" pitchFamily="2" charset="2"/>
            </a:endParaRPr>
          </a:p>
          <a:p>
            <a:r>
              <a:rPr lang="en-US" sz="1400" dirty="0">
                <a:sym typeface="Wingdings" pitchFamily="2" charset="2"/>
              </a:rPr>
              <a:t>Qualification  </a:t>
            </a:r>
          </a:p>
          <a:p>
            <a:endParaRPr lang="en-US" sz="1400" dirty="0">
              <a:sym typeface="Wingdings" pitchFamily="2" charset="2"/>
            </a:endParaRPr>
          </a:p>
          <a:p>
            <a:r>
              <a:rPr lang="en-US" sz="1400" dirty="0">
                <a:sym typeface="Wingdings" pitchFamily="2" charset="2"/>
              </a:rPr>
              <a:t>Tip  </a:t>
            </a:r>
          </a:p>
          <a:p>
            <a:endParaRPr lang="en-US" sz="1400" dirty="0"/>
          </a:p>
          <a:p>
            <a:endParaRPr lang="en-US" sz="1400" dirty="0"/>
          </a:p>
          <a:p>
            <a:endParaRPr lang="en-US" sz="1400" dirty="0"/>
          </a:p>
          <a:p>
            <a:endParaRPr lang="en-US" sz="1400" dirty="0"/>
          </a:p>
          <a:p>
            <a:endParaRPr lang="en-US" sz="1400" u="sng" dirty="0"/>
          </a:p>
          <a:p>
            <a:r>
              <a:rPr lang="en-US" sz="1400" u="sng" dirty="0"/>
              <a:t> </a:t>
            </a:r>
          </a:p>
        </p:txBody>
      </p:sp>
    </p:spTree>
    <p:extLst>
      <p:ext uri="{BB962C8B-B14F-4D97-AF65-F5344CB8AC3E}">
        <p14:creationId xmlns:p14="http://schemas.microsoft.com/office/powerpoint/2010/main" val="388349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596F8-ED18-C846-8E6F-5012B9DAFA1A}"/>
              </a:ext>
            </a:extLst>
          </p:cNvPr>
          <p:cNvSpPr/>
          <p:nvPr/>
        </p:nvSpPr>
        <p:spPr>
          <a:xfrm>
            <a:off x="-178905" y="207570"/>
            <a:ext cx="6341165" cy="584775"/>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Outline of a video lesson </a:t>
            </a:r>
          </a:p>
        </p:txBody>
      </p:sp>
      <p:sp>
        <p:nvSpPr>
          <p:cNvPr id="5" name="TextBox 4">
            <a:extLst>
              <a:ext uri="{FF2B5EF4-FFF2-40B4-BE49-F238E27FC236}">
                <a16:creationId xmlns:a16="http://schemas.microsoft.com/office/drawing/2014/main" id="{12332B24-3B70-B74F-8942-F2D480D94C05}"/>
              </a:ext>
            </a:extLst>
          </p:cNvPr>
          <p:cNvSpPr txBox="1"/>
          <p:nvPr/>
        </p:nvSpPr>
        <p:spPr>
          <a:xfrm>
            <a:off x="496956" y="3530461"/>
            <a:ext cx="6102625" cy="9264075"/>
          </a:xfrm>
          <a:prstGeom prst="rect">
            <a:avLst/>
          </a:prstGeom>
          <a:noFill/>
        </p:spPr>
        <p:txBody>
          <a:bodyPr wrap="square" rtlCol="0">
            <a:spAutoFit/>
          </a:bodyPr>
          <a:lstStyle/>
          <a:p>
            <a:endParaRPr lang="en-US" dirty="0"/>
          </a:p>
          <a:p>
            <a:r>
              <a:rPr lang="en-US" sz="1400" u="sng" dirty="0"/>
              <a:t>Before the lesson</a:t>
            </a:r>
          </a:p>
          <a:p>
            <a:pPr marL="285750" indent="-285750">
              <a:buFont typeface="Arial" panose="020B0604020202020204" pitchFamily="34" charset="0"/>
              <a:buChar char="•"/>
            </a:pPr>
            <a:r>
              <a:rPr lang="en-US" sz="1400" dirty="0"/>
              <a:t>Find a video clip that is suitable for the level of the student. If the video is too long, identify the part of the clip you want to show. </a:t>
            </a:r>
            <a:r>
              <a:rPr lang="en-US" sz="1400" i="1" dirty="0"/>
              <a:t>It is a good idea to pick a video on a specific topic to help build a new vocabulary set. </a:t>
            </a:r>
          </a:p>
          <a:p>
            <a:pPr marL="285750" indent="-285750">
              <a:buFont typeface="Arial" panose="020B0604020202020204" pitchFamily="34" charset="0"/>
              <a:buChar char="•"/>
            </a:pPr>
            <a:r>
              <a:rPr lang="en-US" sz="1400" dirty="0"/>
              <a:t>Prepare a sheet with some questions based on the video (3-5) , and a relevant post-video speaking activity </a:t>
            </a:r>
          </a:p>
          <a:p>
            <a:endParaRPr lang="en-US" sz="1400" dirty="0">
              <a:solidFill>
                <a:srgbClr val="FF0000"/>
              </a:solidFill>
            </a:endParaRPr>
          </a:p>
          <a:p>
            <a:r>
              <a:rPr lang="en-US" sz="1400" u="sng" dirty="0"/>
              <a:t>During the lesson</a:t>
            </a:r>
          </a:p>
          <a:p>
            <a:r>
              <a:rPr lang="en-US" sz="1400" b="1" dirty="0"/>
              <a:t>Warm up/initial chat </a:t>
            </a:r>
          </a:p>
          <a:p>
            <a:pPr marL="285750" indent="-285750">
              <a:buFont typeface="Arial" panose="020B0604020202020204" pitchFamily="34" charset="0"/>
              <a:buChar char="•"/>
            </a:pPr>
            <a:r>
              <a:rPr lang="en-US" sz="1400" dirty="0"/>
              <a:t>Informal chat; to challenge the learner ask questions provoking different tenses (”What did you do this morning, what are your plans for tonight”)</a:t>
            </a:r>
          </a:p>
          <a:p>
            <a:pPr marL="285750" indent="-285750">
              <a:buFont typeface="Arial" panose="020B0604020202020204" pitchFamily="34" charset="0"/>
              <a:buChar char="•"/>
            </a:pPr>
            <a:r>
              <a:rPr lang="en-US" sz="1400" dirty="0"/>
              <a:t>Quick review of any vocab/grammar points from previous lessons. Also an opportunity to give feedback on homework. </a:t>
            </a:r>
          </a:p>
          <a:p>
            <a:pPr marL="285750" indent="-285750">
              <a:buFont typeface="Arial" panose="020B0604020202020204" pitchFamily="34" charset="0"/>
              <a:buChar char="•"/>
            </a:pPr>
            <a:endParaRPr lang="en-US" sz="1400" dirty="0"/>
          </a:p>
          <a:p>
            <a:r>
              <a:rPr lang="en-US" sz="1400" b="1" dirty="0"/>
              <a:t>Introducing the video </a:t>
            </a:r>
          </a:p>
          <a:p>
            <a:pPr marL="285750" indent="-285750">
              <a:buFont typeface="Arial" panose="020B0604020202020204" pitchFamily="34" charset="0"/>
              <a:buChar char="•"/>
            </a:pPr>
            <a:r>
              <a:rPr lang="en-US" sz="1400" dirty="0"/>
              <a:t>Introduce the video. Ask what the student thinks the video is  going to be about based on the title, if it is a topic that interests them, what they already know about the topic etc. </a:t>
            </a:r>
          </a:p>
          <a:p>
            <a:pPr marL="285750" indent="-285750">
              <a:buFont typeface="Arial" panose="020B0604020202020204" pitchFamily="34" charset="0"/>
              <a:buChar char="•"/>
            </a:pPr>
            <a:r>
              <a:rPr lang="en-US" sz="1400" dirty="0"/>
              <a:t>Pre-teach some vocabulary from the video. Ask the student to listen out for this vocabulary when watching the video for the first time. </a:t>
            </a:r>
          </a:p>
          <a:p>
            <a:endParaRPr lang="en-US" sz="1400" dirty="0"/>
          </a:p>
          <a:p>
            <a:r>
              <a:rPr lang="en-US" sz="1400" b="1" dirty="0">
                <a:solidFill>
                  <a:srgbClr val="FF0000"/>
                </a:solidFill>
              </a:rPr>
              <a:t>Tip: Each time the student watches the video give them a task to be doing, this helps to maintain their focus</a:t>
            </a:r>
          </a:p>
          <a:p>
            <a:endParaRPr lang="en-US" sz="1400" dirty="0"/>
          </a:p>
          <a:p>
            <a:r>
              <a:rPr lang="en-US" sz="1400" b="1" dirty="0"/>
              <a:t>Watching the video</a:t>
            </a:r>
          </a:p>
          <a:p>
            <a:pPr marL="285750" indent="-285750">
              <a:buFont typeface="Arial" panose="020B0604020202020204" pitchFamily="34" charset="0"/>
              <a:buChar char="•"/>
            </a:pPr>
            <a:r>
              <a:rPr lang="en-US" sz="1400" dirty="0"/>
              <a:t>Watch the video for the first time. Ask if the student identified the vocab. Introduce the questions and ask the student to listen out for the answers. </a:t>
            </a:r>
          </a:p>
          <a:p>
            <a:pPr marL="285750" indent="-285750">
              <a:buFont typeface="Arial" panose="020B0604020202020204" pitchFamily="34" charset="0"/>
              <a:buChar char="•"/>
            </a:pPr>
            <a:r>
              <a:rPr lang="en-US" sz="1400" dirty="0"/>
              <a:t>Watch the video for the second time. Ask if the student needs to listen to the video another time to get the answers to the questions.  </a:t>
            </a:r>
          </a:p>
          <a:p>
            <a:pPr marL="285750" indent="-285750">
              <a:buFont typeface="Arial" panose="020B0604020202020204" pitchFamily="34" charset="0"/>
              <a:buChar char="•"/>
            </a:pPr>
            <a:r>
              <a:rPr lang="en-US" sz="1400" dirty="0"/>
              <a:t>Go through questions and answers together.</a:t>
            </a:r>
          </a:p>
          <a:p>
            <a:pPr marL="285750" indent="-285750">
              <a:buFont typeface="Arial" panose="020B0604020202020204" pitchFamily="34" charset="0"/>
              <a:buChar char="•"/>
            </a:pPr>
            <a:endParaRPr lang="en-US" sz="1400" dirty="0"/>
          </a:p>
          <a:p>
            <a:r>
              <a:rPr lang="en-US" sz="1400" b="1" dirty="0"/>
              <a:t>Activity </a:t>
            </a:r>
          </a:p>
          <a:p>
            <a:pPr marL="285750" indent="-285750">
              <a:buFont typeface="Arial" panose="020B0604020202020204" pitchFamily="34" charset="0"/>
              <a:buChar char="•"/>
            </a:pPr>
            <a:r>
              <a:rPr lang="en-US" sz="1400" dirty="0"/>
              <a:t>Move on to the post-video speaking activity </a:t>
            </a:r>
          </a:p>
          <a:p>
            <a:pPr marL="285750" indent="-285750">
              <a:buFont typeface="Arial" panose="020B0604020202020204" pitchFamily="34" charset="0"/>
              <a:buChar char="•"/>
            </a:pPr>
            <a:endParaRPr lang="en-US" sz="1400" i="1" dirty="0"/>
          </a:p>
          <a:p>
            <a:r>
              <a:rPr lang="en-US" sz="1400" u="sng" dirty="0"/>
              <a:t>End of lesson / Homework</a:t>
            </a:r>
            <a:endParaRPr lang="en-US" sz="1400" dirty="0"/>
          </a:p>
          <a:p>
            <a:pPr marL="285750" indent="-285750">
              <a:buFont typeface="Arial" panose="020B0604020202020204" pitchFamily="34" charset="0"/>
              <a:buChar char="•"/>
            </a:pPr>
            <a:r>
              <a:rPr lang="en-US" sz="1400" dirty="0"/>
              <a:t>Quick recap of new vocabulary and pronunciation issues that have come up </a:t>
            </a:r>
          </a:p>
          <a:p>
            <a:pPr marL="285750" indent="-285750">
              <a:buFont typeface="Arial" panose="020B0604020202020204" pitchFamily="34" charset="0"/>
              <a:buChar char="•"/>
            </a:pPr>
            <a:r>
              <a:rPr lang="en-US" sz="1400" dirty="0"/>
              <a:t>If requested, provide a homework activity / sheet</a:t>
            </a:r>
          </a:p>
          <a:p>
            <a:endParaRPr lang="en-US" sz="1400" i="1" dirty="0"/>
          </a:p>
          <a:p>
            <a:endParaRPr lang="en-US" sz="1400" i="1" dirty="0"/>
          </a:p>
          <a:p>
            <a:endParaRPr lang="en-US" sz="1400" i="1" dirty="0"/>
          </a:p>
          <a:p>
            <a:r>
              <a:rPr lang="en-US" dirty="0"/>
              <a:t> </a:t>
            </a:r>
          </a:p>
        </p:txBody>
      </p:sp>
      <p:sp>
        <p:nvSpPr>
          <p:cNvPr id="6" name="Rounded Rectangle 5">
            <a:extLst>
              <a:ext uri="{FF2B5EF4-FFF2-40B4-BE49-F238E27FC236}">
                <a16:creationId xmlns:a16="http://schemas.microsoft.com/office/drawing/2014/main" id="{2A4E95F5-B1F0-164F-8470-4FE12648C5C6}"/>
              </a:ext>
            </a:extLst>
          </p:cNvPr>
          <p:cNvSpPr>
            <a:spLocks/>
          </p:cNvSpPr>
          <p:nvPr/>
        </p:nvSpPr>
        <p:spPr>
          <a:xfrm>
            <a:off x="198785" y="3470000"/>
            <a:ext cx="6460430" cy="85144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699799A-2C82-104F-8437-B1C3CEF1B2EA}"/>
              </a:ext>
            </a:extLst>
          </p:cNvPr>
          <p:cNvSpPr txBox="1"/>
          <p:nvPr/>
        </p:nvSpPr>
        <p:spPr>
          <a:xfrm>
            <a:off x="248479" y="792345"/>
            <a:ext cx="6460430" cy="2677656"/>
          </a:xfrm>
          <a:prstGeom prst="rect">
            <a:avLst/>
          </a:prstGeom>
          <a:noFill/>
        </p:spPr>
        <p:txBody>
          <a:bodyPr wrap="square" rtlCol="0">
            <a:spAutoFit/>
          </a:bodyPr>
          <a:lstStyle/>
          <a:p>
            <a:pPr marL="285750" indent="-285750">
              <a:buFont typeface="Wingdings" pitchFamily="2" charset="2"/>
              <a:buChar char="v"/>
            </a:pPr>
            <a:r>
              <a:rPr lang="en-US" sz="1400" dirty="0"/>
              <a:t>Video lessons are more suited to higher levels </a:t>
            </a:r>
          </a:p>
          <a:p>
            <a:pPr marL="285750" indent="-285750">
              <a:buFont typeface="Wingdings" pitchFamily="2" charset="2"/>
              <a:buChar char="v"/>
            </a:pPr>
            <a:r>
              <a:rPr lang="en-US" sz="1400" dirty="0"/>
              <a:t>Video lessons can be taught online using an online platform with a share screen function, such as zoom. </a:t>
            </a:r>
          </a:p>
          <a:p>
            <a:pPr marL="285750" indent="-285750">
              <a:buFont typeface="Wingdings" pitchFamily="2" charset="2"/>
              <a:buChar char="v"/>
            </a:pPr>
            <a:r>
              <a:rPr lang="en-US" sz="1400" dirty="0"/>
              <a:t>Inspiration for video clips: </a:t>
            </a:r>
          </a:p>
          <a:p>
            <a:pPr marL="742950" lvl="1" indent="-285750">
              <a:buFont typeface="Arial" panose="020B0604020202020204" pitchFamily="34" charset="0"/>
              <a:buChar char="•"/>
            </a:pPr>
            <a:r>
              <a:rPr lang="en-US" sz="1400" dirty="0"/>
              <a:t>YouTube: Ted talks, tutorials, vlogs</a:t>
            </a:r>
          </a:p>
          <a:p>
            <a:pPr marL="742950" lvl="1" indent="-285750">
              <a:buFont typeface="Arial" panose="020B0604020202020204" pitchFamily="34" charset="0"/>
              <a:buChar char="•"/>
            </a:pPr>
            <a:r>
              <a:rPr lang="en-US" sz="1400" dirty="0"/>
              <a:t>Film / documentary clips, episodes of TV programs, </a:t>
            </a:r>
          </a:p>
          <a:p>
            <a:pPr marL="742950" lvl="1" indent="-285750">
              <a:buFont typeface="Arial" panose="020B0604020202020204" pitchFamily="34" charset="0"/>
              <a:buChar char="•"/>
            </a:pPr>
            <a:r>
              <a:rPr lang="en-US" sz="1400" dirty="0"/>
              <a:t>News clips / weather forecasts</a:t>
            </a:r>
          </a:p>
          <a:p>
            <a:pPr marL="742950" lvl="1" indent="-285750">
              <a:buFont typeface="Arial" panose="020B0604020202020204" pitchFamily="34" charset="0"/>
              <a:buChar char="•"/>
            </a:pPr>
            <a:r>
              <a:rPr lang="en-US" sz="1400" dirty="0"/>
              <a:t>Advertisements</a:t>
            </a:r>
          </a:p>
          <a:p>
            <a:pPr marL="742950" lvl="1" indent="-285750">
              <a:buFont typeface="Arial" panose="020B0604020202020204" pitchFamily="34" charset="0"/>
              <a:buChar char="•"/>
            </a:pPr>
            <a:r>
              <a:rPr lang="en-US" sz="1400" dirty="0"/>
              <a:t>Interviews</a:t>
            </a:r>
          </a:p>
          <a:p>
            <a:pPr marL="742950" lvl="1" indent="-285750">
              <a:buFont typeface="Arial" panose="020B0604020202020204" pitchFamily="34" charset="0"/>
              <a:buChar char="•"/>
            </a:pPr>
            <a:r>
              <a:rPr lang="en-US" sz="1400" dirty="0"/>
              <a:t>Songs</a:t>
            </a:r>
          </a:p>
          <a:p>
            <a:pPr marL="285750" indent="-285750">
              <a:buFont typeface="Wingdings" pitchFamily="2" charset="2"/>
              <a:buChar char="v"/>
            </a:pPr>
            <a:endParaRPr lang="en-US" sz="1400" dirty="0"/>
          </a:p>
          <a:p>
            <a:pPr marL="285750" indent="-285750">
              <a:buFont typeface="Wingdings" pitchFamily="2" charset="2"/>
              <a:buChar char="v"/>
            </a:pPr>
            <a:endParaRPr lang="en-US" sz="1400" dirty="0"/>
          </a:p>
        </p:txBody>
      </p:sp>
    </p:spTree>
    <p:extLst>
      <p:ext uri="{BB962C8B-B14F-4D97-AF65-F5344CB8AC3E}">
        <p14:creationId xmlns:p14="http://schemas.microsoft.com/office/powerpoint/2010/main" val="370715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E1E56-23FB-EA49-A911-5148D514C989}"/>
              </a:ext>
            </a:extLst>
          </p:cNvPr>
          <p:cNvSpPr/>
          <p:nvPr/>
        </p:nvSpPr>
        <p:spPr>
          <a:xfrm>
            <a:off x="261110" y="167814"/>
            <a:ext cx="3843295" cy="584775"/>
          </a:xfrm>
          <a:prstGeom prst="rect">
            <a:avLst/>
          </a:prstGeom>
          <a:noFill/>
        </p:spPr>
        <p:txBody>
          <a:bodyPr wrap="none" lIns="91440" tIns="45720" rIns="91440" bIns="45720">
            <a:spAutoFit/>
          </a:bodyPr>
          <a:lstStyle/>
          <a:p>
            <a:pPr algn="ctr"/>
            <a:r>
              <a:rPr lang="en-GB" sz="3200" dirty="0">
                <a:ln w="0"/>
                <a:effectLst>
                  <a:outerShdw blurRad="38100" dist="19050" dir="2700000" algn="tl" rotWithShape="0">
                    <a:schemeClr val="dk1">
                      <a:alpha val="40000"/>
                    </a:schemeClr>
                  </a:outerShdw>
                </a:effectLst>
              </a:rPr>
              <a:t>Example video lesson </a:t>
            </a:r>
            <a:endParaRPr lang="en-GB" sz="32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3BC219B4-F818-E64F-A5B5-9C3FD5F1F5D0}"/>
              </a:ext>
            </a:extLst>
          </p:cNvPr>
          <p:cNvSpPr txBox="1"/>
          <p:nvPr/>
        </p:nvSpPr>
        <p:spPr>
          <a:xfrm>
            <a:off x="259763" y="752589"/>
            <a:ext cx="6598237" cy="12372618"/>
          </a:xfrm>
          <a:prstGeom prst="rect">
            <a:avLst/>
          </a:prstGeom>
          <a:noFill/>
        </p:spPr>
        <p:txBody>
          <a:bodyPr wrap="square" rtlCol="0">
            <a:spAutoFit/>
          </a:bodyPr>
          <a:lstStyle/>
          <a:p>
            <a:r>
              <a:rPr lang="en-US" sz="1400" dirty="0">
                <a:solidFill>
                  <a:srgbClr val="FF0000"/>
                </a:solidFill>
              </a:rPr>
              <a:t>Level: Upper Intermediate </a:t>
            </a:r>
          </a:p>
          <a:p>
            <a:r>
              <a:rPr lang="en-US" sz="1400" dirty="0">
                <a:solidFill>
                  <a:srgbClr val="FF0000"/>
                </a:solidFill>
              </a:rPr>
              <a:t>Topic: Technology </a:t>
            </a:r>
          </a:p>
          <a:p>
            <a:endParaRPr lang="en-US" dirty="0"/>
          </a:p>
          <a:p>
            <a:r>
              <a:rPr lang="en-US" sz="1400" u="sng" dirty="0"/>
              <a:t>Video: </a:t>
            </a:r>
            <a:r>
              <a:rPr lang="en-US" sz="1400" i="1" u="sng" dirty="0"/>
              <a:t>TED talk “how to get your brain to focus” (until 3:00) </a:t>
            </a:r>
          </a:p>
          <a:p>
            <a:endParaRPr lang="en-US" sz="600" i="1" dirty="0"/>
          </a:p>
          <a:p>
            <a:r>
              <a:rPr lang="en-US" sz="1000" i="1" dirty="0"/>
              <a:t>Accessed from </a:t>
            </a:r>
            <a:r>
              <a:rPr lang="en-US" sz="1000" i="1" dirty="0" err="1"/>
              <a:t>youtube</a:t>
            </a:r>
            <a:r>
              <a:rPr lang="en-US" sz="1000" i="1" dirty="0"/>
              <a:t>: https://</a:t>
            </a:r>
            <a:r>
              <a:rPr lang="en-US" sz="1000" i="1" dirty="0" err="1"/>
              <a:t>www.youtube.com</a:t>
            </a:r>
            <a:r>
              <a:rPr lang="en-US" sz="1000" i="1" dirty="0"/>
              <a:t>/</a:t>
            </a:r>
            <a:r>
              <a:rPr lang="en-US" sz="1000" i="1" dirty="0" err="1"/>
              <a:t>watch?v</a:t>
            </a:r>
            <a:r>
              <a:rPr lang="en-US" sz="1000" i="1" dirty="0"/>
              <a:t>=Hu4Yvq-g7_Y</a:t>
            </a:r>
          </a:p>
          <a:p>
            <a:endParaRPr lang="en-US" sz="1000" dirty="0"/>
          </a:p>
          <a:p>
            <a:endParaRPr lang="en-US" sz="1000" dirty="0"/>
          </a:p>
          <a:p>
            <a:endParaRPr lang="en-US" sz="1400" dirty="0"/>
          </a:p>
          <a:p>
            <a:endParaRPr lang="en-US" sz="1400" dirty="0"/>
          </a:p>
          <a:p>
            <a:endParaRPr lang="en-US" sz="1400" dirty="0"/>
          </a:p>
          <a:p>
            <a:endParaRPr lang="en-US" sz="1400" dirty="0"/>
          </a:p>
          <a:p>
            <a:endParaRPr lang="en-US" sz="1400" dirty="0"/>
          </a:p>
          <a:p>
            <a:endParaRPr lang="en-US" sz="1400" u="sng" dirty="0"/>
          </a:p>
          <a:p>
            <a:endParaRPr lang="en-US" sz="1400" u="sng" dirty="0"/>
          </a:p>
          <a:p>
            <a:endParaRPr lang="en-US" sz="1400" u="sng" dirty="0"/>
          </a:p>
          <a:p>
            <a:endParaRPr lang="en-US" sz="1400" u="sng" dirty="0"/>
          </a:p>
          <a:p>
            <a:endParaRPr lang="en-US" sz="1400" u="sng" dirty="0"/>
          </a:p>
          <a:p>
            <a:endParaRPr lang="en-US" sz="1400" u="sng" dirty="0"/>
          </a:p>
          <a:p>
            <a:endParaRPr lang="en-US" sz="1400" u="sng" dirty="0"/>
          </a:p>
          <a:p>
            <a:endParaRPr lang="en-US" sz="1400" u="sng" dirty="0"/>
          </a:p>
          <a:p>
            <a:endParaRPr lang="en-US" sz="1400" u="sng" dirty="0"/>
          </a:p>
          <a:p>
            <a:endParaRPr lang="en-US" sz="1400" u="sng" dirty="0"/>
          </a:p>
          <a:p>
            <a:r>
              <a:rPr lang="en-US" sz="1400" u="sng" dirty="0"/>
              <a:t>Pre-teach vocabulary:</a:t>
            </a:r>
          </a:p>
          <a:p>
            <a:r>
              <a:rPr lang="en-US" sz="1400" dirty="0"/>
              <a:t>Screens -</a:t>
            </a:r>
          </a:p>
          <a:p>
            <a:r>
              <a:rPr lang="en-US" sz="1400" dirty="0"/>
              <a:t>Applications - </a:t>
            </a:r>
          </a:p>
          <a:p>
            <a:r>
              <a:rPr lang="en-US" sz="1400" dirty="0"/>
              <a:t>Distracting – </a:t>
            </a:r>
          </a:p>
          <a:p>
            <a:r>
              <a:rPr lang="en-US" sz="1400" dirty="0"/>
              <a:t>To waste time -</a:t>
            </a:r>
          </a:p>
          <a:p>
            <a:r>
              <a:rPr lang="en-US" sz="1400" dirty="0"/>
              <a:t>To get rid of -</a:t>
            </a:r>
          </a:p>
          <a:p>
            <a:r>
              <a:rPr lang="en-US" sz="1400" dirty="0"/>
              <a:t>To observe - </a:t>
            </a:r>
          </a:p>
          <a:p>
            <a:r>
              <a:rPr lang="en-US" sz="1400" dirty="0"/>
              <a:t>Attention span -</a:t>
            </a:r>
          </a:p>
          <a:p>
            <a:r>
              <a:rPr lang="en-US" sz="1400" dirty="0"/>
              <a:t>To focus - </a:t>
            </a:r>
          </a:p>
          <a:p>
            <a:endParaRPr lang="en-US" sz="1400" dirty="0"/>
          </a:p>
          <a:p>
            <a:endParaRPr lang="en-US" sz="1400" dirty="0"/>
          </a:p>
          <a:p>
            <a:r>
              <a:rPr lang="en-US" sz="1400" u="sng" dirty="0"/>
              <a:t>Questions: </a:t>
            </a:r>
          </a:p>
          <a:p>
            <a:pPr marL="342900" indent="-342900">
              <a:buFont typeface="+mj-lt"/>
              <a:buAutoNum type="arabicPeriod"/>
            </a:pPr>
            <a:r>
              <a:rPr lang="en-US" sz="1400" dirty="0"/>
              <a:t>What observation did Chris make a few years ago?</a:t>
            </a:r>
          </a:p>
          <a:p>
            <a:pPr marL="342900" indent="-342900">
              <a:buFont typeface="+mj-lt"/>
              <a:buAutoNum type="arabicPeriod"/>
            </a:pPr>
            <a:r>
              <a:rPr lang="en-US" sz="1400" dirty="0"/>
              <a:t>Which device did Chris waste the most time on?</a:t>
            </a:r>
          </a:p>
          <a:p>
            <a:pPr marL="342900" indent="-342900">
              <a:buFont typeface="+mj-lt"/>
              <a:buAutoNum type="arabicPeriod"/>
            </a:pPr>
            <a:r>
              <a:rPr lang="en-US" sz="1400" dirty="0"/>
              <a:t>What experiment did Chris try?</a:t>
            </a:r>
          </a:p>
          <a:p>
            <a:pPr marL="342900" indent="-342900">
              <a:buFont typeface="+mj-lt"/>
              <a:buAutoNum type="arabicPeriod"/>
            </a:pPr>
            <a:r>
              <a:rPr lang="en-US" sz="1400" dirty="0"/>
              <a:t>What happened during the experiment? (3 things)</a:t>
            </a:r>
          </a:p>
          <a:p>
            <a:pPr marL="342900" indent="-342900">
              <a:buFont typeface="+mj-lt"/>
              <a:buAutoNum type="arabicPeriod"/>
            </a:pPr>
            <a:endParaRPr lang="en-US" sz="1400" dirty="0"/>
          </a:p>
          <a:p>
            <a:endParaRPr lang="en-US" sz="1400" dirty="0"/>
          </a:p>
          <a:p>
            <a:r>
              <a:rPr lang="en-US" sz="1400" u="sng" dirty="0"/>
              <a:t>Post-video activity: </a:t>
            </a:r>
            <a:r>
              <a:rPr lang="en-US" sz="1400" i="1" u="sng" dirty="0"/>
              <a:t>Discussion on technology </a:t>
            </a:r>
          </a:p>
          <a:p>
            <a:endParaRPr lang="en-US" sz="1400" dirty="0"/>
          </a:p>
          <a:p>
            <a:r>
              <a:rPr lang="en-US" sz="1400" dirty="0"/>
              <a:t>What are the advantages of technology?  What are the disadvantages of technology?</a:t>
            </a:r>
          </a:p>
          <a:p>
            <a:endParaRPr lang="en-US" sz="1400" dirty="0"/>
          </a:p>
          <a:p>
            <a:r>
              <a:rPr lang="en-US" sz="1400" dirty="0"/>
              <a:t>Has technology ruined our ability to focus?</a:t>
            </a:r>
          </a:p>
          <a:p>
            <a:endParaRPr lang="en-US" sz="1400" dirty="0"/>
          </a:p>
          <a:p>
            <a:r>
              <a:rPr lang="en-US" sz="1400" dirty="0"/>
              <a:t>Do you think you spend too much time on screens?</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dirty="0"/>
          </a:p>
          <a:p>
            <a:endParaRPr lang="en-US" dirty="0"/>
          </a:p>
        </p:txBody>
      </p:sp>
      <p:pic>
        <p:nvPicPr>
          <p:cNvPr id="6" name="Picture 5">
            <a:extLst>
              <a:ext uri="{FF2B5EF4-FFF2-40B4-BE49-F238E27FC236}">
                <a16:creationId xmlns:a16="http://schemas.microsoft.com/office/drawing/2014/main" id="{E6C6DC8A-14FB-1D42-A5F4-9813BB3628A1}"/>
              </a:ext>
            </a:extLst>
          </p:cNvPr>
          <p:cNvPicPr>
            <a:picLocks noChangeAspect="1"/>
          </p:cNvPicPr>
          <p:nvPr/>
        </p:nvPicPr>
        <p:blipFill>
          <a:blip r:embed="rId2"/>
          <a:stretch>
            <a:fillRect/>
          </a:stretch>
        </p:blipFill>
        <p:spPr>
          <a:xfrm>
            <a:off x="259763" y="2033914"/>
            <a:ext cx="4833561" cy="3024351"/>
          </a:xfrm>
          <a:prstGeom prst="rect">
            <a:avLst/>
          </a:prstGeom>
        </p:spPr>
      </p:pic>
    </p:spTree>
    <p:extLst>
      <p:ext uri="{BB962C8B-B14F-4D97-AF65-F5344CB8AC3E}">
        <p14:creationId xmlns:p14="http://schemas.microsoft.com/office/powerpoint/2010/main" val="348556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D6CF77-C5B6-AC4C-A4BC-6C8D32D7A72B}"/>
              </a:ext>
            </a:extLst>
          </p:cNvPr>
          <p:cNvSpPr txBox="1"/>
          <p:nvPr/>
        </p:nvSpPr>
        <p:spPr>
          <a:xfrm>
            <a:off x="119269" y="480078"/>
            <a:ext cx="6619461" cy="10987623"/>
          </a:xfrm>
          <a:prstGeom prst="rect">
            <a:avLst/>
          </a:prstGeom>
          <a:noFill/>
        </p:spPr>
        <p:txBody>
          <a:bodyPr wrap="square" rtlCol="0">
            <a:spAutoFit/>
          </a:bodyPr>
          <a:lstStyle/>
          <a:p>
            <a:endParaRPr lang="en-US" i="1" dirty="0">
              <a:solidFill>
                <a:srgbClr val="00B050"/>
              </a:solidFill>
            </a:endParaRPr>
          </a:p>
          <a:p>
            <a:r>
              <a:rPr lang="en-US" sz="1400" spc="300" dirty="0">
                <a:solidFill>
                  <a:srgbClr val="6BE7F0"/>
                </a:solidFill>
              </a:rPr>
              <a:t>Debates </a:t>
            </a:r>
          </a:p>
          <a:p>
            <a:pPr marL="285750" indent="-285750">
              <a:buFont typeface="Wingdings" pitchFamily="2" charset="2"/>
              <a:buChar char="v"/>
            </a:pPr>
            <a:r>
              <a:rPr lang="en-US" sz="1400" dirty="0"/>
              <a:t>Suited to intermediate+ levels</a:t>
            </a:r>
          </a:p>
          <a:p>
            <a:pPr marL="285750" indent="-285750">
              <a:buFont typeface="Wingdings" pitchFamily="2" charset="2"/>
              <a:buChar char="v"/>
            </a:pPr>
            <a:r>
              <a:rPr lang="en-US" sz="1400" dirty="0"/>
              <a:t>Topics: health, multiculturalism, family and relationships, technology, issue-specific such as freedom of speech</a:t>
            </a:r>
          </a:p>
          <a:p>
            <a:pPr marL="285750" indent="-285750">
              <a:buFont typeface="Wingdings" pitchFamily="2" charset="2"/>
              <a:buChar char="v"/>
            </a:pPr>
            <a:r>
              <a:rPr lang="en-US" sz="1400" dirty="0">
                <a:hlinkClick r:id="rId2"/>
              </a:rPr>
              <a:t>http://iteslj.org/questions/</a:t>
            </a:r>
            <a:r>
              <a:rPr lang="en-US" sz="1400" dirty="0"/>
              <a:t> has loads of pre-prepared questions for conversation practice on a variety of topics</a:t>
            </a:r>
          </a:p>
          <a:p>
            <a:pPr marL="285750" indent="-285750">
              <a:buFont typeface="Wingdings" pitchFamily="2" charset="2"/>
              <a:buChar char="v"/>
            </a:pPr>
            <a:endParaRPr lang="en-US" sz="1400" b="1" spc="300" dirty="0">
              <a:solidFill>
                <a:srgbClr val="6BE7F0"/>
              </a:solidFill>
            </a:endParaRPr>
          </a:p>
          <a:p>
            <a:pPr marL="400050" indent="-400050">
              <a:buFont typeface="Arial" panose="020B0604020202020204" pitchFamily="34" charset="0"/>
              <a:buChar char="•"/>
            </a:pPr>
            <a:r>
              <a:rPr lang="en-US" sz="1400" dirty="0"/>
              <a:t>Before the lesson pick a topic that can be debated over (suited to age level) and send the student a sheet in advance with some questions, which they have to rate a response to.</a:t>
            </a:r>
          </a:p>
          <a:p>
            <a:pPr marL="400050" indent="-400050">
              <a:buFont typeface="Arial" panose="020B0604020202020204" pitchFamily="34" charset="0"/>
              <a:buChar char="•"/>
            </a:pPr>
            <a:r>
              <a:rPr lang="en-US" sz="1400" dirty="0"/>
              <a:t>Debate in the lesson.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marL="342900" indent="-342900">
              <a:buFont typeface="+mj-lt"/>
              <a:buAutoNum type="romanUcPeriod"/>
            </a:pPr>
            <a:endParaRPr lang="en-US" sz="1400" dirty="0"/>
          </a:p>
          <a:p>
            <a:endParaRPr lang="en-US" sz="1400" dirty="0"/>
          </a:p>
          <a:p>
            <a:endParaRPr lang="en-US" sz="1400" dirty="0"/>
          </a:p>
          <a:p>
            <a:endParaRPr lang="en-US" sz="1400" dirty="0"/>
          </a:p>
          <a:p>
            <a:endParaRPr lang="en-US" sz="1400" dirty="0"/>
          </a:p>
          <a:p>
            <a:endParaRPr lang="en-US" dirty="0"/>
          </a:p>
          <a:p>
            <a:endParaRPr lang="en-US" dirty="0"/>
          </a:p>
          <a:p>
            <a:endParaRPr lang="en-US" dirty="0"/>
          </a:p>
          <a:p>
            <a:endParaRPr lang="en-US" i="1" dirty="0"/>
          </a:p>
          <a:p>
            <a:r>
              <a:rPr lang="en-US" i="1" dirty="0">
                <a:solidFill>
                  <a:srgbClr val="00B050"/>
                </a:solidFill>
              </a:rPr>
              <a:t>. </a:t>
            </a:r>
          </a:p>
          <a:p>
            <a:endParaRPr lang="en-US" i="1" dirty="0"/>
          </a:p>
          <a:p>
            <a:endParaRPr lang="en-US" i="1" dirty="0"/>
          </a:p>
          <a:p>
            <a:r>
              <a:rPr lang="en-US" spc="300" dirty="0">
                <a:solidFill>
                  <a:srgbClr val="6BE7F0"/>
                </a:solidFill>
              </a:rPr>
              <a:t>Invented situations. </a:t>
            </a:r>
          </a:p>
          <a:p>
            <a:endParaRPr lang="en-US" spc="300" dirty="0">
              <a:solidFill>
                <a:srgbClr val="6BE7F0"/>
              </a:solidFill>
            </a:endParaRPr>
          </a:p>
          <a:p>
            <a:endParaRPr lang="en-US" spc="300" dirty="0">
              <a:solidFill>
                <a:srgbClr val="6BE7F0"/>
              </a:solidFill>
            </a:endParaRPr>
          </a:p>
          <a:p>
            <a:endParaRPr lang="en-US" spc="300" dirty="0">
              <a:solidFill>
                <a:srgbClr val="6BE7F0"/>
              </a:solidFill>
            </a:endParaRPr>
          </a:p>
          <a:p>
            <a:r>
              <a:rPr lang="en-US" sz="1400" spc="300" dirty="0">
                <a:solidFill>
                  <a:srgbClr val="6BE7F0"/>
                </a:solidFill>
              </a:rPr>
              <a:t>Advice</a:t>
            </a:r>
          </a:p>
          <a:p>
            <a:pPr marL="285750" indent="-285750">
              <a:buFont typeface="Wingdings" pitchFamily="2" charset="2"/>
              <a:buChar char="v"/>
            </a:pPr>
            <a:r>
              <a:rPr lang="en-US" sz="1400" dirty="0"/>
              <a:t>Suited to intermediate+ levels</a:t>
            </a:r>
          </a:p>
          <a:p>
            <a:pPr marL="285750" indent="-285750">
              <a:buFont typeface="Wingdings" pitchFamily="2" charset="2"/>
              <a:buChar char="v"/>
            </a:pPr>
            <a:r>
              <a:rPr lang="en-US" sz="1400" dirty="0"/>
              <a:t>Examples: Choosing a candidate for a job position, giving advice to a friend on their problem, Pros/cons list</a:t>
            </a:r>
          </a:p>
          <a:p>
            <a:endParaRPr lang="en-US" sz="1400" dirty="0"/>
          </a:p>
          <a:p>
            <a:pPr marL="285750" indent="-285750">
              <a:buFont typeface="Arial" panose="020B0604020202020204" pitchFamily="34" charset="0"/>
              <a:buChar char="•"/>
            </a:pPr>
            <a:r>
              <a:rPr lang="en-US" sz="1400" dirty="0"/>
              <a:t>Create a real-life scenario/situation with different responses to be debated by the student </a:t>
            </a:r>
          </a:p>
          <a:p>
            <a:pPr marL="285750" indent="-285750">
              <a:buFont typeface="Arial" panose="020B0604020202020204" pitchFamily="34" charset="0"/>
              <a:buChar char="•"/>
            </a:pPr>
            <a:endParaRPr lang="en-US" i="1" dirty="0"/>
          </a:p>
          <a:p>
            <a:endParaRPr lang="en-US" i="1" dirty="0"/>
          </a:p>
          <a:p>
            <a:endParaRPr lang="en-US" i="1" dirty="0"/>
          </a:p>
          <a:p>
            <a:endParaRPr lang="en-US" i="1" dirty="0"/>
          </a:p>
        </p:txBody>
      </p:sp>
      <p:sp>
        <p:nvSpPr>
          <p:cNvPr id="2" name="Rectangle 1">
            <a:extLst>
              <a:ext uri="{FF2B5EF4-FFF2-40B4-BE49-F238E27FC236}">
                <a16:creationId xmlns:a16="http://schemas.microsoft.com/office/drawing/2014/main" id="{091F60AF-1A3E-AB49-8BFE-9302E7D7C87B}"/>
              </a:ext>
            </a:extLst>
          </p:cNvPr>
          <p:cNvSpPr/>
          <p:nvPr/>
        </p:nvSpPr>
        <p:spPr>
          <a:xfrm>
            <a:off x="36202" y="187691"/>
            <a:ext cx="6046546" cy="584775"/>
          </a:xfrm>
          <a:prstGeom prst="rect">
            <a:avLst/>
          </a:prstGeom>
          <a:noFill/>
        </p:spPr>
        <p:txBody>
          <a:bodyPr wrap="squar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Speaking activities</a:t>
            </a:r>
          </a:p>
        </p:txBody>
      </p:sp>
      <p:pic>
        <p:nvPicPr>
          <p:cNvPr id="5" name="Picture 4">
            <a:extLst>
              <a:ext uri="{FF2B5EF4-FFF2-40B4-BE49-F238E27FC236}">
                <a16:creationId xmlns:a16="http://schemas.microsoft.com/office/drawing/2014/main" id="{3FCBF657-876F-6F47-8CC1-DC8C9C530776}"/>
              </a:ext>
            </a:extLst>
          </p:cNvPr>
          <p:cNvPicPr>
            <a:picLocks noChangeAspect="1"/>
          </p:cNvPicPr>
          <p:nvPr/>
        </p:nvPicPr>
        <p:blipFill>
          <a:blip r:embed="rId3"/>
          <a:stretch>
            <a:fillRect/>
          </a:stretch>
        </p:blipFill>
        <p:spPr>
          <a:xfrm>
            <a:off x="185935" y="2951045"/>
            <a:ext cx="4234070" cy="5399838"/>
          </a:xfrm>
          <a:prstGeom prst="rect">
            <a:avLst/>
          </a:prstGeom>
        </p:spPr>
      </p:pic>
      <p:sp>
        <p:nvSpPr>
          <p:cNvPr id="6" name="Rectangle 5">
            <a:extLst>
              <a:ext uri="{FF2B5EF4-FFF2-40B4-BE49-F238E27FC236}">
                <a16:creationId xmlns:a16="http://schemas.microsoft.com/office/drawing/2014/main" id="{C912FF6D-F717-854C-A554-D16D5BE8F9A9}"/>
              </a:ext>
            </a:extLst>
          </p:cNvPr>
          <p:cNvSpPr/>
          <p:nvPr/>
        </p:nvSpPr>
        <p:spPr>
          <a:xfrm>
            <a:off x="185935" y="8497076"/>
            <a:ext cx="280846" cy="369332"/>
          </a:xfrm>
          <a:prstGeom prst="rect">
            <a:avLst/>
          </a:prstGeom>
        </p:spPr>
        <p:txBody>
          <a:bodyPr wrap="none">
            <a:spAutoFit/>
          </a:bodyPr>
          <a:lstStyle/>
          <a:p>
            <a:r>
              <a:rPr lang="en-US" spc="300" dirty="0">
                <a:solidFill>
                  <a:srgbClr val="6BE7F0"/>
                </a:solidFill>
              </a:rPr>
              <a:t>.</a:t>
            </a:r>
            <a:endParaRPr lang="en-US" dirty="0"/>
          </a:p>
        </p:txBody>
      </p:sp>
      <p:sp>
        <p:nvSpPr>
          <p:cNvPr id="7" name="Cloud Callout 6">
            <a:extLst>
              <a:ext uri="{FF2B5EF4-FFF2-40B4-BE49-F238E27FC236}">
                <a16:creationId xmlns:a16="http://schemas.microsoft.com/office/drawing/2014/main" id="{07309454-285E-0443-8ABD-28C7D38E5B70}"/>
              </a:ext>
            </a:extLst>
          </p:cNvPr>
          <p:cNvSpPr/>
          <p:nvPr/>
        </p:nvSpPr>
        <p:spPr>
          <a:xfrm>
            <a:off x="2302970" y="10169926"/>
            <a:ext cx="3379304" cy="1389318"/>
          </a:xfrm>
          <a:prstGeom prst="cloudCallout">
            <a:avLst>
              <a:gd name="adj1" fmla="val -85539"/>
              <a:gd name="adj2" fmla="val 445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Your friend Amy wants to lead a healthier lifestyle, what 3 pieces of advice would you give her?</a:t>
            </a:r>
          </a:p>
        </p:txBody>
      </p:sp>
    </p:spTree>
    <p:extLst>
      <p:ext uri="{BB962C8B-B14F-4D97-AF65-F5344CB8AC3E}">
        <p14:creationId xmlns:p14="http://schemas.microsoft.com/office/powerpoint/2010/main" val="239635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5CE10CD-7E14-BF47-B2D1-338274004D28}"/>
              </a:ext>
            </a:extLst>
          </p:cNvPr>
          <p:cNvPicPr>
            <a:picLocks noChangeAspect="1"/>
          </p:cNvPicPr>
          <p:nvPr/>
        </p:nvPicPr>
        <p:blipFill>
          <a:blip r:embed="rId2"/>
          <a:stretch>
            <a:fillRect/>
          </a:stretch>
        </p:blipFill>
        <p:spPr>
          <a:xfrm>
            <a:off x="119269" y="969010"/>
            <a:ext cx="6619461" cy="4051625"/>
          </a:xfrm>
          <a:prstGeom prst="rect">
            <a:avLst/>
          </a:prstGeom>
        </p:spPr>
      </p:pic>
      <p:sp>
        <p:nvSpPr>
          <p:cNvPr id="2" name="TextBox 1">
            <a:extLst>
              <a:ext uri="{FF2B5EF4-FFF2-40B4-BE49-F238E27FC236}">
                <a16:creationId xmlns:a16="http://schemas.microsoft.com/office/drawing/2014/main" id="{0C6F8DB1-D037-4944-9B59-6EAFBDB262FD}"/>
              </a:ext>
            </a:extLst>
          </p:cNvPr>
          <p:cNvSpPr txBox="1"/>
          <p:nvPr/>
        </p:nvSpPr>
        <p:spPr>
          <a:xfrm>
            <a:off x="298174" y="198783"/>
            <a:ext cx="5526156" cy="954107"/>
          </a:xfrm>
          <a:prstGeom prst="rect">
            <a:avLst/>
          </a:prstGeom>
          <a:noFill/>
        </p:spPr>
        <p:txBody>
          <a:bodyPr wrap="square" rtlCol="0">
            <a:spAutoFit/>
          </a:bodyPr>
          <a:lstStyle/>
          <a:p>
            <a:r>
              <a:rPr lang="en-US" sz="1400" spc="300" dirty="0">
                <a:solidFill>
                  <a:srgbClr val="6BE7F0"/>
                </a:solidFill>
              </a:rPr>
              <a:t>Questionnaires</a:t>
            </a:r>
          </a:p>
          <a:p>
            <a:pPr marL="285750" indent="-285750">
              <a:buFont typeface="Wingdings" pitchFamily="2" charset="2"/>
              <a:buChar char="v"/>
            </a:pPr>
            <a:r>
              <a:rPr lang="en-US" sz="1400" dirty="0"/>
              <a:t>Suitable for intermediate+ levels</a:t>
            </a:r>
          </a:p>
          <a:p>
            <a:pPr marL="285750" indent="-285750">
              <a:buFont typeface="Wingdings" pitchFamily="2" charset="2"/>
              <a:buChar char="v"/>
            </a:pPr>
            <a:r>
              <a:rPr lang="en-US" sz="1400" dirty="0"/>
              <a:t>Topics: Books, TV series, Musicals, games</a:t>
            </a:r>
          </a:p>
          <a:p>
            <a:endParaRPr lang="en-US" sz="1400" dirty="0"/>
          </a:p>
        </p:txBody>
      </p:sp>
      <p:sp>
        <p:nvSpPr>
          <p:cNvPr id="3" name="TextBox 2">
            <a:extLst>
              <a:ext uri="{FF2B5EF4-FFF2-40B4-BE49-F238E27FC236}">
                <a16:creationId xmlns:a16="http://schemas.microsoft.com/office/drawing/2014/main" id="{BF9A9C73-9752-6C4E-9014-E75C129EA517}"/>
              </a:ext>
            </a:extLst>
          </p:cNvPr>
          <p:cNvSpPr txBox="1"/>
          <p:nvPr/>
        </p:nvSpPr>
        <p:spPr>
          <a:xfrm>
            <a:off x="208721" y="5126504"/>
            <a:ext cx="6440556" cy="1938992"/>
          </a:xfrm>
          <a:prstGeom prst="rect">
            <a:avLst/>
          </a:prstGeom>
          <a:noFill/>
        </p:spPr>
        <p:txBody>
          <a:bodyPr wrap="square" rtlCol="0">
            <a:spAutoFit/>
          </a:bodyPr>
          <a:lstStyle/>
          <a:p>
            <a:r>
              <a:rPr lang="en-US" sz="1400" spc="300" dirty="0">
                <a:solidFill>
                  <a:srgbClr val="6BE7F0"/>
                </a:solidFill>
              </a:rPr>
              <a:t>Show and tell</a:t>
            </a:r>
          </a:p>
          <a:p>
            <a:pPr marL="285750" indent="-285750">
              <a:buFont typeface="Wingdings" pitchFamily="2" charset="2"/>
              <a:buChar char="v"/>
            </a:pPr>
            <a:r>
              <a:rPr lang="en-US" sz="1400" dirty="0"/>
              <a:t>Suitable for intermediate+ levels</a:t>
            </a:r>
          </a:p>
          <a:p>
            <a:pPr marL="285750" indent="-285750">
              <a:buFont typeface="Wingdings" pitchFamily="2" charset="2"/>
              <a:buChar char="v"/>
            </a:pPr>
            <a:r>
              <a:rPr lang="en-US" sz="1400" dirty="0"/>
              <a:t>Good for practicing the past tense</a:t>
            </a:r>
          </a:p>
          <a:p>
            <a:endParaRPr lang="en-US" sz="1400" dirty="0"/>
          </a:p>
          <a:p>
            <a:pPr marL="285750" indent="-285750">
              <a:buFont typeface="Arial" panose="020B0604020202020204" pitchFamily="34" charset="0"/>
              <a:buChar char="•"/>
            </a:pPr>
            <a:r>
              <a:rPr lang="en-US" sz="1400" dirty="0"/>
              <a:t> Ask the student to bring an object to the lesson and to describe the story behind it, what it means to them etc. </a:t>
            </a:r>
          </a:p>
          <a:p>
            <a:pPr marL="285750" indent="-285750">
              <a:buFont typeface="Arial" panose="020B0604020202020204" pitchFamily="34" charset="0"/>
              <a:buChar char="•"/>
            </a:pPr>
            <a:endParaRPr lang="en-US" dirty="0"/>
          </a:p>
          <a:p>
            <a:endParaRPr lang="en-US" dirty="0"/>
          </a:p>
        </p:txBody>
      </p:sp>
      <p:sp>
        <p:nvSpPr>
          <p:cNvPr id="5" name="TextBox 4">
            <a:extLst>
              <a:ext uri="{FF2B5EF4-FFF2-40B4-BE49-F238E27FC236}">
                <a16:creationId xmlns:a16="http://schemas.microsoft.com/office/drawing/2014/main" id="{8F24BD83-4F61-B645-B9D9-873A1AA9D964}"/>
              </a:ext>
            </a:extLst>
          </p:cNvPr>
          <p:cNvSpPr txBox="1"/>
          <p:nvPr/>
        </p:nvSpPr>
        <p:spPr>
          <a:xfrm>
            <a:off x="208721" y="6659158"/>
            <a:ext cx="6440556" cy="4862870"/>
          </a:xfrm>
          <a:prstGeom prst="rect">
            <a:avLst/>
          </a:prstGeom>
          <a:noFill/>
        </p:spPr>
        <p:txBody>
          <a:bodyPr wrap="square" rtlCol="0">
            <a:spAutoFit/>
          </a:bodyPr>
          <a:lstStyle/>
          <a:p>
            <a:r>
              <a:rPr lang="en-US" sz="1400" spc="300" dirty="0">
                <a:solidFill>
                  <a:srgbClr val="6BE7F0"/>
                </a:solidFill>
              </a:rPr>
              <a:t>Role play activities</a:t>
            </a:r>
          </a:p>
          <a:p>
            <a:pPr marL="285750" indent="-285750">
              <a:buFont typeface="Wingdings" pitchFamily="2" charset="2"/>
              <a:buChar char="v"/>
            </a:pPr>
            <a:r>
              <a:rPr lang="en-US" sz="1400" dirty="0"/>
              <a:t>Suitable for intermediate+ levels</a:t>
            </a:r>
          </a:p>
          <a:p>
            <a:pPr marL="285750" indent="-285750">
              <a:buFont typeface="Wingdings" pitchFamily="2" charset="2"/>
              <a:buChar char="v"/>
            </a:pPr>
            <a:r>
              <a:rPr lang="en-US" sz="1400" dirty="0"/>
              <a:t>Good if the student is studying English for a specific purpose</a:t>
            </a:r>
          </a:p>
          <a:p>
            <a:pPr marL="285750" indent="-285750">
              <a:buFont typeface="Wingdings" pitchFamily="2" charset="2"/>
              <a:buChar char="v"/>
            </a:pPr>
            <a:r>
              <a:rPr lang="en-US" sz="1400" dirty="0"/>
              <a:t>Examples: making doctor/dentist/hairdresser appointment, serving customers, ordering a taxi, asking for directions, buying a train ticket</a:t>
            </a:r>
          </a:p>
          <a:p>
            <a:endParaRPr lang="en-US" sz="1400" dirty="0"/>
          </a:p>
          <a:p>
            <a:pPr fontAlgn="base"/>
            <a:r>
              <a:rPr lang="en-GB" sz="1400" i="1" dirty="0"/>
              <a:t>Example, job interview: </a:t>
            </a:r>
          </a:p>
          <a:p>
            <a:pPr marL="285750" indent="-285750" fontAlgn="base">
              <a:buFont typeface="Arial" panose="020B0604020202020204" pitchFamily="34" charset="0"/>
              <a:buChar char="•"/>
            </a:pPr>
            <a:r>
              <a:rPr lang="en-GB" sz="1400" dirty="0"/>
              <a:t>Help the student to craft some answers to the questions first,  and then act out the role play together at the end of the lesson</a:t>
            </a:r>
          </a:p>
          <a:p>
            <a:pPr fontAlgn="base"/>
            <a:endParaRPr lang="en-GB" sz="1400" dirty="0"/>
          </a:p>
          <a:p>
            <a:pPr fontAlgn="base"/>
            <a:r>
              <a:rPr lang="en-GB" sz="1400" dirty="0"/>
              <a:t>Q) “Where did you study?”      A) I graduated from ____ in ____.</a:t>
            </a:r>
          </a:p>
          <a:p>
            <a:pPr fontAlgn="base"/>
            <a:r>
              <a:rPr lang="en-GB" sz="1400" dirty="0"/>
              <a:t>Q) “What are your strengths?” A). One of my strengths is ____.</a:t>
            </a:r>
          </a:p>
          <a:p>
            <a:pPr fontAlgn="base"/>
            <a:r>
              <a:rPr lang="en-GB" sz="1400" dirty="0"/>
              <a:t>Q) “Why do you want this job?” A) I want this job because ____.</a:t>
            </a:r>
            <a:endParaRPr lang="en-US" sz="1400" dirty="0"/>
          </a:p>
          <a:p>
            <a:endParaRPr lang="en-US" dirty="0"/>
          </a:p>
          <a:p>
            <a:r>
              <a:rPr lang="en-US" sz="1400" i="1" dirty="0"/>
              <a:t>Example, buying a train ticket:</a:t>
            </a:r>
          </a:p>
          <a:p>
            <a:pPr marL="285750" indent="-285750">
              <a:buFont typeface="Arial" panose="020B0604020202020204" pitchFamily="34" charset="0"/>
              <a:buChar char="•"/>
            </a:pPr>
            <a:r>
              <a:rPr lang="en-US" sz="1400" dirty="0"/>
              <a:t>Find a YouTube clip of this situation being acted out</a:t>
            </a:r>
          </a:p>
          <a:p>
            <a:pPr marL="285750" indent="-285750">
              <a:buFont typeface="Arial" panose="020B0604020202020204" pitchFamily="34" charset="0"/>
              <a:buChar char="•"/>
            </a:pPr>
            <a:r>
              <a:rPr lang="en-US" sz="1400" dirty="0"/>
              <a:t>Transcribe the video and then have a fill in the blank activity prepared based on the transcript</a:t>
            </a:r>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76639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7A0F87-A9F0-8940-8360-A85124C03FE1}"/>
              </a:ext>
            </a:extLst>
          </p:cNvPr>
          <p:cNvSpPr/>
          <p:nvPr/>
        </p:nvSpPr>
        <p:spPr>
          <a:xfrm>
            <a:off x="0" y="187691"/>
            <a:ext cx="3566233" cy="584775"/>
          </a:xfrm>
          <a:prstGeom prst="rect">
            <a:avLst/>
          </a:prstGeom>
          <a:noFill/>
        </p:spPr>
        <p:txBody>
          <a:bodyPr wrap="none" lIns="91440" tIns="45720" rIns="91440" bIns="45720">
            <a:spAutoFit/>
          </a:bodyPr>
          <a:lstStyle/>
          <a:p>
            <a:pPr algn="ctr"/>
            <a:r>
              <a:rPr lang="en-GB" sz="3200" b="0" cap="none" spc="0" dirty="0">
                <a:ln w="0"/>
                <a:solidFill>
                  <a:schemeClr val="tx1"/>
                </a:solidFill>
                <a:effectLst>
                  <a:outerShdw blurRad="38100" dist="19050" dir="2700000" algn="tl" rotWithShape="0">
                    <a:schemeClr val="dk1">
                      <a:alpha val="40000"/>
                    </a:schemeClr>
                  </a:outerShdw>
                </a:effectLst>
              </a:rPr>
              <a:t>Worksheet activities</a:t>
            </a:r>
          </a:p>
        </p:txBody>
      </p:sp>
      <p:sp>
        <p:nvSpPr>
          <p:cNvPr id="5" name="TextBox 4">
            <a:extLst>
              <a:ext uri="{FF2B5EF4-FFF2-40B4-BE49-F238E27FC236}">
                <a16:creationId xmlns:a16="http://schemas.microsoft.com/office/drawing/2014/main" id="{01B39A43-0DDD-094C-A4CB-86A435730E29}"/>
              </a:ext>
            </a:extLst>
          </p:cNvPr>
          <p:cNvSpPr txBox="1"/>
          <p:nvPr/>
        </p:nvSpPr>
        <p:spPr>
          <a:xfrm>
            <a:off x="137233" y="789558"/>
            <a:ext cx="6858000" cy="14373165"/>
          </a:xfrm>
          <a:prstGeom prst="rect">
            <a:avLst/>
          </a:prstGeom>
          <a:noFill/>
        </p:spPr>
        <p:txBody>
          <a:bodyPr wrap="square" rtlCol="0">
            <a:spAutoFit/>
          </a:bodyPr>
          <a:lstStyle/>
          <a:p>
            <a:r>
              <a:rPr lang="en-US" sz="1400" spc="300" dirty="0">
                <a:solidFill>
                  <a:srgbClr val="F0AA5E"/>
                </a:solidFill>
              </a:rPr>
              <a:t>Venn diagram</a:t>
            </a:r>
          </a:p>
          <a:p>
            <a:pPr marL="285750" indent="-285750">
              <a:buFont typeface="Arial" panose="020B0604020202020204" pitchFamily="34" charset="0"/>
              <a:buChar char="•"/>
            </a:pPr>
            <a:r>
              <a:rPr lang="en-US" sz="1400" dirty="0"/>
              <a:t>Good for comparing and contrasting</a:t>
            </a:r>
          </a:p>
          <a:p>
            <a:endParaRPr lang="en-US" sz="1400" dirty="0"/>
          </a:p>
          <a:p>
            <a:endParaRPr lang="en-US" sz="1400" dirty="0"/>
          </a:p>
          <a:p>
            <a:endPar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en-US" sz="1400" dirty="0"/>
          </a:p>
          <a:p>
            <a:endParaRPr lang="en-US" sz="1400" dirty="0"/>
          </a:p>
          <a:p>
            <a:endParaRPr lang="en-US" sz="1400" dirty="0"/>
          </a:p>
          <a:p>
            <a:pPr marL="285750" indent="-285750">
              <a:buFont typeface="Arial" panose="020B0604020202020204" pitchFamily="34" charset="0"/>
              <a:buChar char="•"/>
            </a:pPr>
            <a:endParaRPr lang="en-US" sz="1400" dirty="0"/>
          </a:p>
          <a:p>
            <a:r>
              <a:rPr lang="en-US" sz="1400" spc="300" dirty="0">
                <a:solidFill>
                  <a:srgbClr val="F0AA5E"/>
                </a:solidFill>
              </a:rPr>
              <a:t>Tables</a:t>
            </a:r>
          </a:p>
          <a:p>
            <a:pPr marL="285750" indent="-285750">
              <a:buFont typeface="Arial" panose="020B0604020202020204" pitchFamily="34" charset="0"/>
              <a:buChar char="•"/>
            </a:pPr>
            <a:r>
              <a:rPr lang="en-US" sz="1400" dirty="0"/>
              <a:t>Good for sorting activities</a:t>
            </a:r>
          </a:p>
          <a:p>
            <a:pPr marL="285750" indent="-285750">
              <a:buFont typeface="Arial" panose="020B0604020202020204" pitchFamily="34" charset="0"/>
              <a:buChar char="•"/>
            </a:pPr>
            <a:r>
              <a:rPr lang="en-US" sz="1400" dirty="0"/>
              <a:t>Can be adapted to the interests of your learner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r>
              <a:rPr lang="en-US" sz="1400" spc="300" dirty="0">
                <a:solidFill>
                  <a:srgbClr val="F0AA5E"/>
                </a:solidFill>
              </a:rPr>
              <a:t>Odd one out</a:t>
            </a:r>
          </a:p>
          <a:p>
            <a:pPr marL="285750" indent="-285750">
              <a:buFont typeface="Arial" panose="020B0604020202020204" pitchFamily="34" charset="0"/>
              <a:buChar char="•"/>
            </a:pPr>
            <a:r>
              <a:rPr lang="en-US" sz="1400" dirty="0"/>
              <a:t>Good for teaching a specific vocabulary set</a:t>
            </a:r>
          </a:p>
          <a:p>
            <a:endParaRPr lang="en-US" sz="1400" spc="300" dirty="0">
              <a:solidFill>
                <a:srgbClr val="F0AA5E"/>
              </a:solidFill>
            </a:endParaRPr>
          </a:p>
          <a:p>
            <a:endParaRPr lang="en-US" sz="1400" spc="300" dirty="0">
              <a:solidFill>
                <a:srgbClr val="F0AA5E"/>
              </a:solidFill>
            </a:endParaRPr>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dirty="0"/>
          </a:p>
          <a:p>
            <a:endParaRPr lang="en-US" sz="1400" dirty="0"/>
          </a:p>
          <a:p>
            <a:endParaRPr lang="en-US" sz="1400" spc="300" dirty="0">
              <a:solidFill>
                <a:srgbClr val="F0AA5E"/>
              </a:solidFill>
            </a:endParaRPr>
          </a:p>
          <a:p>
            <a:endParaRPr lang="en-US" sz="1400" spc="300" dirty="0">
              <a:solidFill>
                <a:srgbClr val="F0AA5E"/>
              </a:solidFill>
            </a:endParaRPr>
          </a:p>
          <a:p>
            <a:r>
              <a:rPr lang="en-US" sz="1400" spc="300" dirty="0">
                <a:solidFill>
                  <a:srgbClr val="F0AA5E"/>
                </a:solidFill>
              </a:rPr>
              <a:t>Filling in profiles/ forms</a:t>
            </a:r>
          </a:p>
          <a:p>
            <a:pPr marL="285750" indent="-285750">
              <a:buFont typeface="Arial" panose="020B0604020202020204" pitchFamily="34" charset="0"/>
              <a:buChar char="•"/>
            </a:pPr>
            <a:r>
              <a:rPr lang="en-US" sz="1400" dirty="0"/>
              <a:t>Think of real life situations where you are required to fill out information and use this as a basis for an activity</a:t>
            </a:r>
          </a:p>
          <a:p>
            <a:endParaRPr lang="en-US" sz="1400" dirty="0"/>
          </a:p>
          <a:p>
            <a:endParaRPr lang="en-US" sz="1400" dirty="0"/>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spc="300" dirty="0">
              <a:solidFill>
                <a:srgbClr val="F0AA5E"/>
              </a:solidFill>
            </a:endParaRPr>
          </a:p>
          <a:p>
            <a:endParaRPr lang="en-US" sz="1400" dirty="0"/>
          </a:p>
          <a:p>
            <a:endParaRPr lang="en-US" sz="1400" dirty="0"/>
          </a:p>
          <a:p>
            <a:endParaRPr lang="en-US" sz="1400" dirty="0"/>
          </a:p>
          <a:p>
            <a:r>
              <a:rPr lang="en-US" sz="1400" dirty="0"/>
              <a:t> </a:t>
            </a:r>
          </a:p>
          <a:p>
            <a:endParaRPr lang="en-US" sz="1400" dirty="0"/>
          </a:p>
          <a:p>
            <a:endParaRPr lang="en-US" sz="1400" dirty="0"/>
          </a:p>
          <a:p>
            <a:endParaRPr lang="en-US" sz="1400" dirty="0"/>
          </a:p>
          <a:p>
            <a:endParaRPr lang="en-US" sz="1400" dirty="0"/>
          </a:p>
          <a:p>
            <a:endParaRPr lang="en-US" dirty="0"/>
          </a:p>
        </p:txBody>
      </p:sp>
      <p:graphicFrame>
        <p:nvGraphicFramePr>
          <p:cNvPr id="6" name="Table 5">
            <a:extLst>
              <a:ext uri="{FF2B5EF4-FFF2-40B4-BE49-F238E27FC236}">
                <a16:creationId xmlns:a16="http://schemas.microsoft.com/office/drawing/2014/main" id="{E8D3F129-BB91-1B4C-99A4-06FE9F54C8AE}"/>
              </a:ext>
            </a:extLst>
          </p:cNvPr>
          <p:cNvGraphicFramePr>
            <a:graphicFrameLocks noGrp="1"/>
          </p:cNvGraphicFramePr>
          <p:nvPr>
            <p:extLst>
              <p:ext uri="{D42A27DB-BD31-4B8C-83A1-F6EECF244321}">
                <p14:modId xmlns:p14="http://schemas.microsoft.com/office/powerpoint/2010/main" val="1481603841"/>
              </p:ext>
            </p:extLst>
          </p:nvPr>
        </p:nvGraphicFramePr>
        <p:xfrm>
          <a:off x="173739" y="4029493"/>
          <a:ext cx="4572000" cy="11697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251458282"/>
                    </a:ext>
                  </a:extLst>
                </a:gridCol>
                <a:gridCol w="1524000">
                  <a:extLst>
                    <a:ext uri="{9D8B030D-6E8A-4147-A177-3AD203B41FA5}">
                      <a16:colId xmlns:a16="http://schemas.microsoft.com/office/drawing/2014/main" val="1987696798"/>
                    </a:ext>
                  </a:extLst>
                </a:gridCol>
                <a:gridCol w="1524000">
                  <a:extLst>
                    <a:ext uri="{9D8B030D-6E8A-4147-A177-3AD203B41FA5}">
                      <a16:colId xmlns:a16="http://schemas.microsoft.com/office/drawing/2014/main" val="1868956017"/>
                    </a:ext>
                  </a:extLst>
                </a:gridCol>
              </a:tblGrid>
              <a:tr h="333410">
                <a:tc gridSpan="3">
                  <a:txBody>
                    <a:bodyPr/>
                    <a:lstStyle/>
                    <a:p>
                      <a:pPr algn="ctr"/>
                      <a:r>
                        <a:rPr lang="en-US" dirty="0"/>
                        <a:t>“Top 5”</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13723866"/>
                  </a:ext>
                </a:extLst>
              </a:tr>
              <a:tr h="452158">
                <a:tc>
                  <a:txBody>
                    <a:bodyPr/>
                    <a:lstStyle/>
                    <a:p>
                      <a:r>
                        <a:rPr lang="en-US" dirty="0"/>
                        <a:t>Top 5 favorite games</a:t>
                      </a:r>
                    </a:p>
                  </a:txBody>
                  <a:tcPr/>
                </a:tc>
                <a:tc>
                  <a:txBody>
                    <a:bodyPr/>
                    <a:lstStyle/>
                    <a:p>
                      <a:r>
                        <a:rPr lang="en-US" dirty="0"/>
                        <a:t>Top 5 favorite game characters </a:t>
                      </a:r>
                    </a:p>
                  </a:txBody>
                  <a:tcPr/>
                </a:tc>
                <a:tc>
                  <a:txBody>
                    <a:bodyPr/>
                    <a:lstStyle/>
                    <a:p>
                      <a:r>
                        <a:rPr lang="en-US" dirty="0"/>
                        <a:t>Top 5 favorite games consoles</a:t>
                      </a:r>
                    </a:p>
                  </a:txBody>
                  <a:tcPr/>
                </a:tc>
                <a:extLst>
                  <a:ext uri="{0D108BD9-81ED-4DB2-BD59-A6C34878D82A}">
                    <a16:rowId xmlns:a16="http://schemas.microsoft.com/office/drawing/2014/main" val="3881250692"/>
                  </a:ext>
                </a:extLst>
              </a:tr>
              <a:tr h="33341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11759718"/>
                  </a:ext>
                </a:extLst>
              </a:tr>
            </a:tbl>
          </a:graphicData>
        </a:graphic>
      </p:graphicFrame>
      <p:grpSp>
        <p:nvGrpSpPr>
          <p:cNvPr id="20" name="Group 19">
            <a:extLst>
              <a:ext uri="{FF2B5EF4-FFF2-40B4-BE49-F238E27FC236}">
                <a16:creationId xmlns:a16="http://schemas.microsoft.com/office/drawing/2014/main" id="{CE5E414D-8CFE-8B4F-B313-CD3049B591F8}"/>
              </a:ext>
            </a:extLst>
          </p:cNvPr>
          <p:cNvGrpSpPr/>
          <p:nvPr/>
        </p:nvGrpSpPr>
        <p:grpSpPr>
          <a:xfrm>
            <a:off x="343855" y="1615053"/>
            <a:ext cx="2195396" cy="1169740"/>
            <a:chOff x="789203" y="1669774"/>
            <a:chExt cx="2639798" cy="1371600"/>
          </a:xfrm>
        </p:grpSpPr>
        <p:sp>
          <p:nvSpPr>
            <p:cNvPr id="8" name="Oval 7">
              <a:extLst>
                <a:ext uri="{FF2B5EF4-FFF2-40B4-BE49-F238E27FC236}">
                  <a16:creationId xmlns:a16="http://schemas.microsoft.com/office/drawing/2014/main" id="{E868CD1F-6E36-8446-B0A4-3BBCFA9E1175}"/>
                </a:ext>
              </a:extLst>
            </p:cNvPr>
            <p:cNvSpPr/>
            <p:nvPr/>
          </p:nvSpPr>
          <p:spPr>
            <a:xfrm>
              <a:off x="789203" y="1669774"/>
              <a:ext cx="1556432"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DE68FB-1124-A141-AC27-24A867B0B366}"/>
                </a:ext>
              </a:extLst>
            </p:cNvPr>
            <p:cNvSpPr/>
            <p:nvPr/>
          </p:nvSpPr>
          <p:spPr>
            <a:xfrm>
              <a:off x="1872569" y="1669774"/>
              <a:ext cx="1556432"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pic>
        <p:nvPicPr>
          <p:cNvPr id="11" name="Picture 10">
            <a:extLst>
              <a:ext uri="{FF2B5EF4-FFF2-40B4-BE49-F238E27FC236}">
                <a16:creationId xmlns:a16="http://schemas.microsoft.com/office/drawing/2014/main" id="{999D798A-E385-474B-B38C-A6565928180F}"/>
              </a:ext>
            </a:extLst>
          </p:cNvPr>
          <p:cNvPicPr>
            <a:picLocks noChangeAspect="1"/>
          </p:cNvPicPr>
          <p:nvPr/>
        </p:nvPicPr>
        <p:blipFill>
          <a:blip r:embed="rId2"/>
          <a:stretch>
            <a:fillRect/>
          </a:stretch>
        </p:blipFill>
        <p:spPr>
          <a:xfrm>
            <a:off x="173739" y="9785769"/>
            <a:ext cx="1615304" cy="2288893"/>
          </a:xfrm>
          <a:prstGeom prst="rect">
            <a:avLst/>
          </a:prstGeom>
        </p:spPr>
      </p:pic>
      <p:graphicFrame>
        <p:nvGraphicFramePr>
          <p:cNvPr id="16" name="Table 15">
            <a:extLst>
              <a:ext uri="{FF2B5EF4-FFF2-40B4-BE49-F238E27FC236}">
                <a16:creationId xmlns:a16="http://schemas.microsoft.com/office/drawing/2014/main" id="{CE3500E8-9C58-C24E-9EF3-5B117A646C8B}"/>
              </a:ext>
            </a:extLst>
          </p:cNvPr>
          <p:cNvGraphicFramePr>
            <a:graphicFrameLocks noGrp="1"/>
          </p:cNvGraphicFramePr>
          <p:nvPr>
            <p:extLst>
              <p:ext uri="{D42A27DB-BD31-4B8C-83A1-F6EECF244321}">
                <p14:modId xmlns:p14="http://schemas.microsoft.com/office/powerpoint/2010/main" val="3593663132"/>
              </p:ext>
            </p:extLst>
          </p:nvPr>
        </p:nvGraphicFramePr>
        <p:xfrm>
          <a:off x="173739" y="5318938"/>
          <a:ext cx="4572000" cy="8915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38983226"/>
                    </a:ext>
                  </a:extLst>
                </a:gridCol>
                <a:gridCol w="1524000">
                  <a:extLst>
                    <a:ext uri="{9D8B030D-6E8A-4147-A177-3AD203B41FA5}">
                      <a16:colId xmlns:a16="http://schemas.microsoft.com/office/drawing/2014/main" val="4011130813"/>
                    </a:ext>
                  </a:extLst>
                </a:gridCol>
                <a:gridCol w="1524000">
                  <a:extLst>
                    <a:ext uri="{9D8B030D-6E8A-4147-A177-3AD203B41FA5}">
                      <a16:colId xmlns:a16="http://schemas.microsoft.com/office/drawing/2014/main" val="3480023708"/>
                    </a:ext>
                  </a:extLst>
                </a:gridCol>
              </a:tblGrid>
              <a:tr h="287920">
                <a:tc gridSpan="3">
                  <a:txBody>
                    <a:bodyPr/>
                    <a:lstStyle/>
                    <a:p>
                      <a:pPr algn="ctr"/>
                      <a:r>
                        <a:rPr lang="en-US" dirty="0"/>
                        <a:t>Animal categories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0416344"/>
                  </a:ext>
                </a:extLst>
              </a:tr>
              <a:tr h="287920">
                <a:tc>
                  <a:txBody>
                    <a:bodyPr/>
                    <a:lstStyle/>
                    <a:p>
                      <a:pPr algn="ctr"/>
                      <a:r>
                        <a:rPr lang="en-US" dirty="0"/>
                        <a:t>Land</a:t>
                      </a:r>
                    </a:p>
                  </a:txBody>
                  <a:tcPr/>
                </a:tc>
                <a:tc>
                  <a:txBody>
                    <a:bodyPr/>
                    <a:lstStyle/>
                    <a:p>
                      <a:pPr algn="ctr"/>
                      <a:r>
                        <a:rPr lang="en-US" dirty="0"/>
                        <a:t>Water</a:t>
                      </a:r>
                    </a:p>
                  </a:txBody>
                  <a:tcPr/>
                </a:tc>
                <a:tc>
                  <a:txBody>
                    <a:bodyPr/>
                    <a:lstStyle/>
                    <a:p>
                      <a:pPr algn="ctr"/>
                      <a:r>
                        <a:rPr lang="en-US" dirty="0"/>
                        <a:t>Air</a:t>
                      </a:r>
                    </a:p>
                  </a:txBody>
                  <a:tcPr/>
                </a:tc>
                <a:extLst>
                  <a:ext uri="{0D108BD9-81ED-4DB2-BD59-A6C34878D82A}">
                    <a16:rowId xmlns:a16="http://schemas.microsoft.com/office/drawing/2014/main" val="1641266086"/>
                  </a:ext>
                </a:extLst>
              </a:tr>
              <a:tr h="28792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33820216"/>
                  </a:ext>
                </a:extLst>
              </a:tr>
            </a:tbl>
          </a:graphicData>
        </a:graphic>
      </p:graphicFrame>
      <p:pic>
        <p:nvPicPr>
          <p:cNvPr id="19" name="Picture 18">
            <a:extLst>
              <a:ext uri="{FF2B5EF4-FFF2-40B4-BE49-F238E27FC236}">
                <a16:creationId xmlns:a16="http://schemas.microsoft.com/office/drawing/2014/main" id="{EE42811F-6EC5-7C41-A97C-72C808BA0344}"/>
              </a:ext>
            </a:extLst>
          </p:cNvPr>
          <p:cNvPicPr>
            <a:picLocks noChangeAspect="1"/>
          </p:cNvPicPr>
          <p:nvPr/>
        </p:nvPicPr>
        <p:blipFill rotWithShape="1">
          <a:blip r:embed="rId3"/>
          <a:srcRect l="16759" t="3102" r="23614" b="13153"/>
          <a:stretch/>
        </p:blipFill>
        <p:spPr>
          <a:xfrm>
            <a:off x="213495" y="6928064"/>
            <a:ext cx="2810860" cy="1967602"/>
          </a:xfrm>
          <a:prstGeom prst="rect">
            <a:avLst/>
          </a:prstGeom>
        </p:spPr>
      </p:pic>
    </p:spTree>
    <p:extLst>
      <p:ext uri="{BB962C8B-B14F-4D97-AF65-F5344CB8AC3E}">
        <p14:creationId xmlns:p14="http://schemas.microsoft.com/office/powerpoint/2010/main" val="397403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5A9CD5B-D53C-4D46-8231-75B08FE063EF}"/>
              </a:ext>
            </a:extLst>
          </p:cNvPr>
          <p:cNvGraphicFramePr>
            <a:graphicFrameLocks noChangeAspect="1"/>
          </p:cNvGraphicFramePr>
          <p:nvPr>
            <p:custDataLst>
              <p:tags r:id="rId1"/>
            </p:custDataLst>
            <p:extLst>
              <p:ext uri="{D42A27DB-BD31-4B8C-83A1-F6EECF244321}">
                <p14:modId xmlns:p14="http://schemas.microsoft.com/office/powerpoint/2010/main" val="1263057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5A9CD5B-D53C-4D46-8231-75B08FE063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7FC1E7D-03DB-4183-8F6A-EA2C65C9629D}"/>
              </a:ext>
            </a:extLst>
          </p:cNvPr>
          <p:cNvSpPr txBox="1"/>
          <p:nvPr/>
        </p:nvSpPr>
        <p:spPr>
          <a:xfrm>
            <a:off x="157009" y="22093"/>
            <a:ext cx="6539948" cy="11726287"/>
          </a:xfrm>
          <a:prstGeom prst="rect">
            <a:avLst/>
          </a:prstGeom>
          <a:noFill/>
        </p:spPr>
        <p:txBody>
          <a:bodyPr wrap="square" rtlCol="0">
            <a:spAutoFit/>
          </a:bodyPr>
          <a:lstStyle/>
          <a:p>
            <a:r>
              <a:rPr lang="en-US" sz="1400" b="1" dirty="0"/>
              <a:t>Preparing students for the IELTS exam</a:t>
            </a:r>
          </a:p>
          <a:p>
            <a:pPr marL="285750" indent="-285750">
              <a:buFont typeface="Arial" panose="020B0604020202020204" pitchFamily="34" charset="0"/>
              <a:buChar char="•"/>
            </a:pPr>
            <a:r>
              <a:rPr lang="en-GB" sz="1400" dirty="0"/>
              <a:t>Official </a:t>
            </a:r>
            <a:r>
              <a:rPr lang="en-GB" sz="1400" dirty="0">
                <a:hlinkClick r:id="rId5"/>
              </a:rPr>
              <a:t>IELTS site </a:t>
            </a:r>
            <a:r>
              <a:rPr lang="en-GB" sz="1400" dirty="0"/>
              <a:t>explaining the test and providing sample marked tests</a:t>
            </a:r>
          </a:p>
          <a:p>
            <a:pPr marL="285750" indent="-285750">
              <a:buFont typeface="Arial" panose="020B0604020202020204" pitchFamily="34" charset="0"/>
              <a:buChar char="•"/>
            </a:pPr>
            <a:r>
              <a:rPr lang="en-GB" sz="1400" dirty="0">
                <a:hlinkClick r:id="rId6"/>
              </a:rPr>
              <a:t>Comprehensive website </a:t>
            </a:r>
            <a:r>
              <a:rPr lang="en-GB" sz="1400" dirty="0"/>
              <a:t>with sample answers </a:t>
            </a:r>
          </a:p>
          <a:p>
            <a:pPr marL="285750" indent="-285750">
              <a:buFont typeface="Arial" panose="020B0604020202020204" pitchFamily="34" charset="0"/>
              <a:buChar char="•"/>
            </a:pPr>
            <a:r>
              <a:rPr lang="en-GB" sz="1400" dirty="0">
                <a:hlinkClick r:id="rId7"/>
              </a:rPr>
              <a:t>IELTS resources</a:t>
            </a:r>
            <a:r>
              <a:rPr lang="en-GB" sz="1400" dirty="0"/>
              <a:t> for each skill</a:t>
            </a:r>
          </a:p>
          <a:p>
            <a:pPr marL="285750" indent="-285750">
              <a:buFont typeface="Arial" panose="020B0604020202020204" pitchFamily="34" charset="0"/>
              <a:buChar char="•"/>
            </a:pPr>
            <a:r>
              <a:rPr lang="en-GB" sz="1400" dirty="0">
                <a:hlinkClick r:id="rId8"/>
              </a:rPr>
              <a:t>IELTS Vocabulary</a:t>
            </a:r>
            <a:endParaRPr lang="en-GB" sz="1400" dirty="0"/>
          </a:p>
          <a:p>
            <a:pPr marL="285750" indent="-285750">
              <a:buFont typeface="Arial" panose="020B0604020202020204" pitchFamily="34" charset="0"/>
              <a:buChar char="•"/>
            </a:pPr>
            <a:r>
              <a:rPr lang="en-GB" sz="1400" dirty="0">
                <a:hlinkClick r:id="rId9"/>
              </a:rPr>
              <a:t>Listening tests </a:t>
            </a:r>
            <a:r>
              <a:rPr lang="en-GB" sz="1400" dirty="0"/>
              <a:t>with answers and transcripts </a:t>
            </a:r>
          </a:p>
          <a:p>
            <a:pPr marL="285750" indent="-285750">
              <a:buFont typeface="Arial" panose="020B0604020202020204" pitchFamily="34" charset="0"/>
              <a:buChar char="•"/>
            </a:pPr>
            <a:r>
              <a:rPr lang="en-GB" sz="1400" dirty="0">
                <a:hlinkClick r:id="rId10"/>
              </a:rPr>
              <a:t>Reading tests </a:t>
            </a:r>
            <a:r>
              <a:rPr lang="en-GB" sz="1400" dirty="0"/>
              <a:t>with answers</a:t>
            </a:r>
          </a:p>
          <a:p>
            <a:pPr marL="285750" indent="-285750">
              <a:buFont typeface="Arial" panose="020B0604020202020204" pitchFamily="34" charset="0"/>
              <a:buChar char="•"/>
            </a:pPr>
            <a:r>
              <a:rPr lang="en-US" sz="1400" dirty="0">
                <a:hlinkClick r:id="rId11"/>
              </a:rPr>
              <a:t>IELTS practice tasks</a:t>
            </a:r>
            <a:endParaRPr lang="en-US" sz="1400" dirty="0"/>
          </a:p>
          <a:p>
            <a:pPr marL="285750" indent="-285750">
              <a:buFont typeface="Arial" panose="020B0604020202020204" pitchFamily="34" charset="0"/>
              <a:buChar char="•"/>
            </a:pPr>
            <a:r>
              <a:rPr lang="en-GB" sz="1400" dirty="0">
                <a:hlinkClick r:id="rId12"/>
              </a:rPr>
              <a:t>More practice exercises</a:t>
            </a:r>
            <a:endParaRPr lang="en-GB" sz="1400" dirty="0"/>
          </a:p>
          <a:p>
            <a:pPr marL="285750" indent="-285750">
              <a:buFont typeface="Arial" panose="020B0604020202020204" pitchFamily="34" charset="0"/>
              <a:buChar char="•"/>
            </a:pPr>
            <a:r>
              <a:rPr lang="en-GB" sz="1400" dirty="0">
                <a:hlinkClick r:id="rId13"/>
              </a:rPr>
              <a:t>IELTS tutorials and mock tests</a:t>
            </a:r>
            <a:endParaRPr lang="en-GB" sz="1400" dirty="0"/>
          </a:p>
          <a:p>
            <a:pPr marL="285750" indent="-285750">
              <a:buFont typeface="Arial" panose="020B0604020202020204" pitchFamily="34" charset="0"/>
              <a:buChar char="•"/>
            </a:pPr>
            <a:r>
              <a:rPr lang="en-GB" sz="1400" dirty="0">
                <a:hlinkClick r:id="rId14"/>
              </a:rPr>
              <a:t>IELTS lesson plans</a:t>
            </a:r>
            <a:r>
              <a:rPr lang="en-GB" sz="1400" dirty="0"/>
              <a:t> for each skill</a:t>
            </a:r>
            <a:endParaRPr lang="en-US" sz="1400" dirty="0"/>
          </a:p>
          <a:p>
            <a:endParaRPr lang="en-US" sz="1400" b="1" dirty="0"/>
          </a:p>
          <a:p>
            <a:r>
              <a:rPr lang="en-US" sz="1400" b="1" dirty="0"/>
              <a:t>Other exam resources</a:t>
            </a:r>
          </a:p>
          <a:p>
            <a:pPr marL="285750" indent="-285750">
              <a:buFont typeface="Arial" panose="020B0604020202020204" pitchFamily="34" charset="0"/>
              <a:buChar char="•"/>
            </a:pPr>
            <a:r>
              <a:rPr lang="en-US" sz="1400" dirty="0"/>
              <a:t>This </a:t>
            </a:r>
            <a:r>
              <a:rPr lang="en-US" sz="1400" dirty="0">
                <a:hlinkClick r:id="rId15"/>
              </a:rPr>
              <a:t>website</a:t>
            </a:r>
            <a:r>
              <a:rPr lang="en-US" sz="1400" dirty="0"/>
              <a:t> has lesson plans, teacher guides and advice on various exams</a:t>
            </a:r>
            <a:endParaRPr lang="en-GB" sz="1400" dirty="0"/>
          </a:p>
          <a:p>
            <a:pPr marL="285750" indent="-285750">
              <a:buFont typeface="Arial" panose="020B0604020202020204" pitchFamily="34" charset="0"/>
              <a:buChar char="•"/>
            </a:pPr>
            <a:r>
              <a:rPr lang="en-GB" sz="1400" dirty="0"/>
              <a:t>This </a:t>
            </a:r>
            <a:r>
              <a:rPr lang="en-GB" sz="1400" dirty="0">
                <a:hlinkClick r:id="rId16"/>
              </a:rPr>
              <a:t>website</a:t>
            </a:r>
            <a:r>
              <a:rPr lang="en-GB" sz="1400" dirty="0"/>
              <a:t> has resources for preparing students for Functional Skills exams:</a:t>
            </a:r>
          </a:p>
          <a:p>
            <a:pPr marL="285750" indent="-285750">
              <a:buFont typeface="Arial" panose="020B0604020202020204" pitchFamily="34" charset="0"/>
              <a:buChar char="•"/>
            </a:pPr>
            <a:r>
              <a:rPr lang="en-GB" sz="1400" dirty="0"/>
              <a:t>A </a:t>
            </a:r>
            <a:r>
              <a:rPr lang="en-GB" sz="1400" dirty="0">
                <a:hlinkClick r:id="rId17"/>
              </a:rPr>
              <a:t>free course </a:t>
            </a:r>
            <a:r>
              <a:rPr lang="en-GB" sz="1400" dirty="0"/>
              <a:t>to prepare for the PTE exam</a:t>
            </a:r>
          </a:p>
          <a:p>
            <a:pPr marL="285750" indent="-285750">
              <a:buFont typeface="Arial" panose="020B0604020202020204" pitchFamily="34" charset="0"/>
              <a:buChar char="•"/>
            </a:pPr>
            <a:r>
              <a:rPr lang="en-GB" sz="1400" dirty="0">
                <a:hlinkClick r:id="rId18"/>
              </a:rPr>
              <a:t>Functional skills resources</a:t>
            </a:r>
            <a:endParaRPr lang="en-GB" sz="1400" dirty="0"/>
          </a:p>
          <a:p>
            <a:pPr marL="285750" indent="-285750">
              <a:buFont typeface="Arial" panose="020B0604020202020204" pitchFamily="34" charset="0"/>
              <a:buChar char="•"/>
            </a:pPr>
            <a:r>
              <a:rPr lang="en-GB" sz="1400" dirty="0"/>
              <a:t>One practice functional English </a:t>
            </a:r>
            <a:r>
              <a:rPr lang="en-GB" sz="1400" dirty="0">
                <a:hlinkClick r:id="rId19"/>
              </a:rPr>
              <a:t>test</a:t>
            </a:r>
            <a:endParaRPr lang="en-GB" sz="1400" dirty="0"/>
          </a:p>
          <a:p>
            <a:endParaRPr lang="en-US" sz="1400" b="1" dirty="0"/>
          </a:p>
          <a:p>
            <a:r>
              <a:rPr lang="en-US" sz="1400" b="1" dirty="0"/>
              <a:t>Medical English / OET prep</a:t>
            </a:r>
          </a:p>
          <a:p>
            <a:pPr marL="285750" indent="-285750">
              <a:buFont typeface="Arial" panose="020B0604020202020204" pitchFamily="34" charset="0"/>
              <a:buChar char="•"/>
            </a:pPr>
            <a:r>
              <a:rPr lang="en-US" sz="1400" dirty="0">
                <a:hlinkClick r:id="rId20"/>
              </a:rPr>
              <a:t>Information</a:t>
            </a:r>
            <a:r>
              <a:rPr lang="en-US" sz="1400" dirty="0"/>
              <a:t> about the OET exam and some resources</a:t>
            </a:r>
          </a:p>
          <a:p>
            <a:pPr marL="285750" indent="-285750">
              <a:buFont typeface="Arial" panose="020B0604020202020204" pitchFamily="34" charset="0"/>
              <a:buChar char="•"/>
            </a:pPr>
            <a:r>
              <a:rPr lang="en-US" sz="1400" dirty="0"/>
              <a:t>Practice </a:t>
            </a:r>
            <a:r>
              <a:rPr lang="en-US" sz="1400" dirty="0">
                <a:hlinkClick r:id="rId21"/>
              </a:rPr>
              <a:t>audio activity </a:t>
            </a:r>
            <a:r>
              <a:rPr lang="en-US" sz="1400" dirty="0"/>
              <a:t>with tasks</a:t>
            </a:r>
          </a:p>
          <a:p>
            <a:pPr marL="285750" indent="-285750">
              <a:buFont typeface="Arial" panose="020B0604020202020204" pitchFamily="34" charset="0"/>
              <a:buChar char="•"/>
            </a:pPr>
            <a:r>
              <a:rPr lang="en-US" sz="1400" dirty="0">
                <a:hlinkClick r:id="rId22"/>
              </a:rPr>
              <a:t>List of resources and links </a:t>
            </a:r>
            <a:r>
              <a:rPr lang="en-US" sz="1400" dirty="0"/>
              <a:t>for improving medical vocabulary</a:t>
            </a:r>
            <a:endParaRPr lang="en-US" sz="1400" b="1" dirty="0"/>
          </a:p>
          <a:p>
            <a:pPr marL="285750" indent="-285750">
              <a:buFont typeface="Arial" panose="020B0604020202020204" pitchFamily="34" charset="0"/>
              <a:buChar char="•"/>
            </a:pPr>
            <a:r>
              <a:rPr lang="en-US" sz="1400" dirty="0"/>
              <a:t>A </a:t>
            </a:r>
            <a:r>
              <a:rPr lang="en-US" sz="1400" dirty="0">
                <a:hlinkClick r:id="rId23"/>
              </a:rPr>
              <a:t>free course</a:t>
            </a:r>
            <a:r>
              <a:rPr lang="en-US" sz="1400" dirty="0"/>
              <a:t> students can access:</a:t>
            </a:r>
          </a:p>
          <a:p>
            <a:endParaRPr lang="en-GB" sz="1400" b="1" dirty="0"/>
          </a:p>
          <a:p>
            <a:r>
              <a:rPr lang="en-GB" sz="1400" b="1" dirty="0"/>
              <a:t>Resources for students to use in their own time</a:t>
            </a:r>
          </a:p>
          <a:p>
            <a:pPr marL="285750" indent="-285750">
              <a:buFont typeface="Arial" panose="020B0604020202020204" pitchFamily="34" charset="0"/>
              <a:buChar char="•"/>
            </a:pPr>
            <a:r>
              <a:rPr lang="en-US" sz="1400" dirty="0"/>
              <a:t>Future Learn free courses at </a:t>
            </a:r>
            <a:r>
              <a:rPr lang="en-US" sz="1400" dirty="0">
                <a:hlinkClick r:id="rId24"/>
              </a:rPr>
              <a:t>elementary</a:t>
            </a:r>
            <a:r>
              <a:rPr lang="en-US" sz="1400" dirty="0"/>
              <a:t> and </a:t>
            </a:r>
            <a:r>
              <a:rPr lang="en-US" sz="1400" dirty="0">
                <a:hlinkClick r:id="rId25"/>
              </a:rPr>
              <a:t>pre-intermediate</a:t>
            </a:r>
            <a:r>
              <a:rPr lang="en-US" sz="1400" dirty="0"/>
              <a:t> level</a:t>
            </a:r>
          </a:p>
          <a:p>
            <a:pPr marL="285750" indent="-285750">
              <a:buFont typeface="Arial" panose="020B0604020202020204" pitchFamily="34" charset="0"/>
              <a:buChar char="•"/>
            </a:pPr>
            <a:r>
              <a:rPr lang="en-US" sz="1400" dirty="0">
                <a:hlinkClick r:id="rId26"/>
              </a:rPr>
              <a:t>Games</a:t>
            </a:r>
            <a:r>
              <a:rPr lang="en-US" sz="1400" dirty="0"/>
              <a:t> for learners to do as homework/in their free time:</a:t>
            </a:r>
            <a:endParaRPr lang="en-GB" sz="1400" dirty="0">
              <a:solidFill>
                <a:srgbClr val="0563C1"/>
              </a:solidFill>
            </a:endParaRPr>
          </a:p>
          <a:p>
            <a:pPr marL="285750" indent="-285750">
              <a:buFont typeface="Arial" panose="020B0604020202020204" pitchFamily="34" charset="0"/>
              <a:buChar char="•"/>
            </a:pPr>
            <a:r>
              <a:rPr lang="en-GB" sz="1400" dirty="0">
                <a:hlinkClick r:id="rId27"/>
              </a:rPr>
              <a:t>Lessons</a:t>
            </a:r>
            <a:r>
              <a:rPr lang="en-GB" sz="1400" dirty="0"/>
              <a:t> on different topics across levels to help practise speaking, listening, reading and writing skills.</a:t>
            </a:r>
            <a:endParaRPr lang="en-US" sz="1400" dirty="0"/>
          </a:p>
          <a:p>
            <a:pPr marL="285750" indent="-285750">
              <a:buFont typeface="Arial" panose="020B0604020202020204" pitchFamily="34" charset="0"/>
              <a:buChar char="•"/>
            </a:pPr>
            <a:r>
              <a:rPr lang="en-GB" sz="1400" dirty="0">
                <a:hlinkClick r:id="rId28"/>
              </a:rPr>
              <a:t>Free online course </a:t>
            </a:r>
            <a:r>
              <a:rPr lang="en-GB" sz="1400" dirty="0"/>
              <a:t>for beginners</a:t>
            </a:r>
          </a:p>
          <a:p>
            <a:pPr marL="285750" indent="-285750">
              <a:buFont typeface="Arial" panose="020B0604020202020204" pitchFamily="34" charset="0"/>
              <a:buChar char="•"/>
            </a:pPr>
            <a:r>
              <a:rPr lang="en-GB" sz="1400" dirty="0">
                <a:hlinkClick r:id="rId29"/>
              </a:rPr>
              <a:t>Free video lessons</a:t>
            </a:r>
            <a:r>
              <a:rPr lang="en-GB" sz="1400" dirty="0"/>
              <a:t> from the BBC</a:t>
            </a:r>
          </a:p>
          <a:p>
            <a:pPr marL="285750" indent="-285750">
              <a:buFont typeface="Arial" panose="020B0604020202020204" pitchFamily="34" charset="0"/>
              <a:buChar char="•"/>
            </a:pPr>
            <a:r>
              <a:rPr lang="en-GB" sz="1400" dirty="0">
                <a:hlinkClick r:id="rId30"/>
              </a:rPr>
              <a:t>Free English video lessons</a:t>
            </a:r>
            <a:endParaRPr lang="en-GB" sz="1400" dirty="0"/>
          </a:p>
          <a:p>
            <a:pPr marL="285750" indent="-285750">
              <a:buFont typeface="Arial" panose="020B0604020202020204" pitchFamily="34" charset="0"/>
              <a:buChar char="•"/>
            </a:pPr>
            <a:r>
              <a:rPr lang="en-GB" sz="1400" dirty="0">
                <a:hlinkClick r:id="rId31"/>
              </a:rPr>
              <a:t>Grammar and vocab quizzeshttp://a4esl.org/</a:t>
            </a:r>
            <a:endParaRPr lang="en-GB" sz="1400" dirty="0"/>
          </a:p>
          <a:p>
            <a:pPr marL="285750" indent="-285750">
              <a:buFont typeface="Arial" panose="020B0604020202020204" pitchFamily="34" charset="0"/>
              <a:buChar char="•"/>
            </a:pPr>
            <a:r>
              <a:rPr lang="en-GB" sz="1400" dirty="0">
                <a:hlinkClick r:id="rId32"/>
              </a:rPr>
              <a:t>Free English courses</a:t>
            </a:r>
            <a:r>
              <a:rPr lang="en-GB" sz="1400" dirty="0"/>
              <a:t> at various levels:</a:t>
            </a:r>
          </a:p>
          <a:p>
            <a:pPr marL="266700"/>
            <a:endParaRPr lang="en-GB" sz="1400" dirty="0"/>
          </a:p>
          <a:p>
            <a:r>
              <a:rPr lang="en-GB" sz="1400" b="1" dirty="0"/>
              <a:t>Resources for teaching children</a:t>
            </a:r>
          </a:p>
          <a:p>
            <a:pPr marL="285750" indent="-285750">
              <a:buFont typeface="Arial" panose="020B0604020202020204" pitchFamily="34" charset="0"/>
              <a:buChar char="•"/>
            </a:pPr>
            <a:r>
              <a:rPr lang="en-GB" sz="1400" dirty="0"/>
              <a:t>British Council resources for primary and secondary level:</a:t>
            </a:r>
          </a:p>
          <a:p>
            <a:pPr marL="263525"/>
            <a:r>
              <a:rPr lang="en-GB" sz="1400" dirty="0">
                <a:hlinkClick r:id="rId33"/>
              </a:rPr>
              <a:t>https://learnenglishkids.britishcouncil.org/</a:t>
            </a:r>
            <a:endParaRPr lang="en-GB" sz="1400" dirty="0"/>
          </a:p>
          <a:p>
            <a:pPr marL="263525"/>
            <a:r>
              <a:rPr lang="en-GB" sz="1400" dirty="0">
                <a:hlinkClick r:id="rId34"/>
              </a:rPr>
              <a:t>https://www.teachingenglish.org.uk/resources/primary</a:t>
            </a:r>
            <a:endParaRPr lang="en-GB" sz="1400" dirty="0"/>
          </a:p>
          <a:p>
            <a:pPr marL="263525"/>
            <a:r>
              <a:rPr lang="en-GB" sz="1400" dirty="0">
                <a:hlinkClick r:id="rId35"/>
              </a:rPr>
              <a:t>https://www.teachingenglish.org.uk/resources/secondary</a:t>
            </a:r>
            <a:endParaRPr lang="en-GB" sz="1400" dirty="0"/>
          </a:p>
          <a:p>
            <a:pPr marL="285750" indent="-285750">
              <a:buFont typeface="Arial" panose="020B0604020202020204" pitchFamily="34" charset="0"/>
              <a:buChar char="•"/>
            </a:pPr>
            <a:r>
              <a:rPr lang="en-GB" sz="1400" dirty="0">
                <a:hlinkClick r:id="rId36"/>
              </a:rPr>
              <a:t>Free audio books</a:t>
            </a:r>
            <a:endParaRPr lang="en-GB" sz="1400" dirty="0"/>
          </a:p>
          <a:p>
            <a:pPr marL="285750" indent="-285750">
              <a:buFont typeface="Arial" panose="020B0604020202020204" pitchFamily="34" charset="0"/>
              <a:buChar char="•"/>
            </a:pPr>
            <a:r>
              <a:rPr lang="en-GB" sz="1400" dirty="0">
                <a:hlinkClick r:id="rId37"/>
              </a:rPr>
              <a:t>Speak with Jack</a:t>
            </a:r>
            <a:r>
              <a:rPr lang="en-GB" sz="1400" dirty="0"/>
              <a:t> is an interactive platform for beginner and elementary-level students aged around 9-12. You can do a free trial and if you like it contact us as we can possibly get a free licence and definitely 50% off.</a:t>
            </a:r>
          </a:p>
          <a:p>
            <a:endParaRPr lang="en-US" sz="1400" b="1" dirty="0"/>
          </a:p>
          <a:p>
            <a:r>
              <a:rPr lang="en-US" sz="1400" b="1" dirty="0"/>
              <a:t>Games</a:t>
            </a:r>
          </a:p>
          <a:p>
            <a:pPr marL="285750" indent="-285750">
              <a:buFont typeface="Arial" panose="020B0604020202020204" pitchFamily="34" charset="0"/>
              <a:buChar char="•"/>
            </a:pPr>
            <a:r>
              <a:rPr lang="en-US" sz="1400" dirty="0">
                <a:hlinkClick r:id="rId38"/>
              </a:rPr>
              <a:t>Kahoot</a:t>
            </a:r>
            <a:r>
              <a:rPr lang="en-US" sz="1400" dirty="0"/>
              <a:t> (for quizzes)</a:t>
            </a:r>
          </a:p>
          <a:p>
            <a:pPr marL="285750" indent="-285750">
              <a:buFont typeface="Arial" panose="020B0604020202020204" pitchFamily="34" charset="0"/>
              <a:buChar char="•"/>
            </a:pPr>
            <a:r>
              <a:rPr lang="en-US" sz="1400" dirty="0">
                <a:hlinkClick r:id="rId39"/>
              </a:rPr>
              <a:t>Fun site</a:t>
            </a:r>
            <a:r>
              <a:rPr lang="en-US" sz="1400" dirty="0"/>
              <a:t> for improving vocabulary:</a:t>
            </a:r>
          </a:p>
          <a:p>
            <a:pPr marL="285750" indent="-285750">
              <a:buFont typeface="Arial" panose="020B0604020202020204" pitchFamily="34" charset="0"/>
              <a:buChar char="•"/>
            </a:pPr>
            <a:r>
              <a:rPr lang="en-GB" sz="1400" dirty="0">
                <a:hlinkClick r:id="rId40"/>
              </a:rPr>
              <a:t>A game</a:t>
            </a:r>
            <a:r>
              <a:rPr lang="en-GB" sz="1400" dirty="0"/>
              <a:t> to practise phonics:</a:t>
            </a:r>
          </a:p>
          <a:p>
            <a:endParaRPr lang="en-US" sz="1400" dirty="0"/>
          </a:p>
          <a:p>
            <a:r>
              <a:rPr lang="en-US" sz="1400" b="1" dirty="0"/>
              <a:t>UK culture</a:t>
            </a:r>
          </a:p>
          <a:p>
            <a:pPr marL="285750" indent="-285750">
              <a:buFont typeface="Arial" panose="020B0604020202020204" pitchFamily="34" charset="0"/>
              <a:buChar char="•"/>
            </a:pPr>
            <a:r>
              <a:rPr lang="en-US" sz="1400" dirty="0">
                <a:hlinkClick r:id="rId41"/>
              </a:rPr>
              <a:t>Lesson plans on British culture</a:t>
            </a:r>
          </a:p>
          <a:p>
            <a:pPr marL="285750" indent="-285750">
              <a:buFont typeface="Arial" panose="020B0604020202020204" pitchFamily="34" charset="0"/>
              <a:buChar char="•"/>
            </a:pPr>
            <a:r>
              <a:rPr lang="en-US" sz="1400" dirty="0">
                <a:hlinkClick r:id="rId42"/>
              </a:rPr>
              <a:t>Life in the UK lessons plans</a:t>
            </a:r>
            <a:endParaRPr lang="en-US" sz="1400" dirty="0"/>
          </a:p>
        </p:txBody>
      </p:sp>
    </p:spTree>
    <p:extLst>
      <p:ext uri="{BB962C8B-B14F-4D97-AF65-F5344CB8AC3E}">
        <p14:creationId xmlns:p14="http://schemas.microsoft.com/office/powerpoint/2010/main" val="243029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689EDA-6709-C9A7-3583-4C842F46717D}"/>
              </a:ext>
            </a:extLst>
          </p:cNvPr>
          <p:cNvSpPr/>
          <p:nvPr/>
        </p:nvSpPr>
        <p:spPr>
          <a:xfrm>
            <a:off x="182879" y="95526"/>
            <a:ext cx="6416041" cy="10987623"/>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2: </a:t>
            </a:r>
          </a:p>
          <a:p>
            <a:r>
              <a:rPr lang="en-GB" sz="4800" dirty="0">
                <a:ln w="0"/>
                <a:solidFill>
                  <a:srgbClr val="F5BC33"/>
                </a:solidFill>
                <a:effectLst>
                  <a:outerShdw blurRad="38100" dist="19050" dir="2700000" algn="tl" rotWithShape="0">
                    <a:schemeClr val="dk1">
                      <a:alpha val="40000"/>
                    </a:schemeClr>
                  </a:outerShdw>
                </a:effectLst>
              </a:rPr>
              <a:t>Teaching online</a:t>
            </a:r>
          </a:p>
          <a:p>
            <a:endParaRPr lang="en-GB" b="1" dirty="0">
              <a:ln w="0"/>
              <a:solidFill>
                <a:srgbClr val="F5BC33"/>
              </a:solidFill>
              <a:effectLst>
                <a:outerShdw blurRad="38100" dist="19050" dir="2700000" algn="tl" rotWithShape="0">
                  <a:schemeClr val="dk1">
                    <a:alpha val="40000"/>
                  </a:schemeClr>
                </a:outerShdw>
              </a:effectLst>
            </a:endParaRPr>
          </a:p>
          <a:p>
            <a:r>
              <a:rPr lang="en-GB" dirty="0">
                <a:ln w="0"/>
              </a:rPr>
              <a:t>You are welcome to use any platform that you prefer for teaching. Here are some guides for teaching with Zoom and Google Meet.</a:t>
            </a:r>
            <a:endParaRPr lang="en-GB" sz="4800" dirty="0">
              <a:ln w="0"/>
              <a:solidFill>
                <a:srgbClr val="F5BC33"/>
              </a:solidFill>
              <a:effectLst>
                <a:outerShdw blurRad="38100" dist="19050" dir="2700000" algn="tl" rotWithShape="0">
                  <a:schemeClr val="dk1">
                    <a:alpha val="40000"/>
                  </a:schemeClr>
                </a:outerShdw>
              </a:effectLst>
            </a:endParaRPr>
          </a:p>
          <a:p>
            <a:endParaRPr lang="en-GB" dirty="0">
              <a:ln w="0"/>
              <a:solidFill>
                <a:srgbClr val="F5BC33"/>
              </a:solidFill>
              <a:effectLst>
                <a:outerShdw blurRad="38100" dist="19050" dir="2700000" algn="tl" rotWithShape="0">
                  <a:schemeClr val="dk1">
                    <a:alpha val="40000"/>
                  </a:schemeClr>
                </a:outerShdw>
              </a:effectLst>
            </a:endParaRPr>
          </a:p>
          <a:p>
            <a:r>
              <a:rPr lang="en-GB" b="1" dirty="0">
                <a:ln w="0"/>
              </a:rPr>
              <a:t>Zoom</a:t>
            </a:r>
          </a:p>
          <a:p>
            <a:endParaRPr lang="en-GB" b="1" dirty="0">
              <a:ln w="0"/>
            </a:endParaRPr>
          </a:p>
          <a:p>
            <a:r>
              <a:rPr lang="en-GB" dirty="0">
                <a:ln w="0"/>
              </a:rPr>
              <a:t>A helpful video explanation of how to use Zoom for teaching - </a:t>
            </a:r>
            <a:r>
              <a:rPr lang="en-GB" dirty="0">
                <a:ln w="0"/>
                <a:hlinkClick r:id="rId2"/>
              </a:rPr>
              <a:t>https://www.youtube.com/watch?v=Z2UoOTg8J2I</a:t>
            </a:r>
            <a:endParaRPr lang="en-GB" dirty="0">
              <a:ln w="0"/>
            </a:endParaRPr>
          </a:p>
          <a:p>
            <a:endParaRPr lang="en-GB" dirty="0">
              <a:ln w="0"/>
            </a:endParaRPr>
          </a:p>
          <a:p>
            <a:r>
              <a:rPr lang="en-GB" dirty="0">
                <a:ln w="0"/>
              </a:rPr>
              <a:t>Zoom now has a 40-minute limit for free 2-person classes. However, if you both leave the meeting just before the meeting ends, you can re-join using the same link. Alternatively, you can share a new link after 40 minutes.</a:t>
            </a:r>
          </a:p>
          <a:p>
            <a:endParaRPr lang="en-GB" dirty="0">
              <a:ln w="0"/>
            </a:endParaRPr>
          </a:p>
          <a:p>
            <a:r>
              <a:rPr lang="en-GB" dirty="0">
                <a:ln w="0"/>
              </a:rPr>
              <a:t>The next page has some shortcuts you can use when teaching with Zoom.</a:t>
            </a:r>
          </a:p>
          <a:p>
            <a:endParaRPr lang="en-GB" dirty="0">
              <a:ln w="0"/>
            </a:endParaRPr>
          </a:p>
          <a:p>
            <a:r>
              <a:rPr lang="en-GB" b="1" dirty="0">
                <a:ln w="0"/>
              </a:rPr>
              <a:t>Google Meet</a:t>
            </a:r>
          </a:p>
          <a:p>
            <a:endParaRPr lang="en-GB" b="1" dirty="0">
              <a:ln w="0"/>
            </a:endParaRPr>
          </a:p>
          <a:p>
            <a:r>
              <a:rPr lang="en-GB" dirty="0">
                <a:ln w="0"/>
              </a:rPr>
              <a:t>In Google Meet, you can do 60-minute meetings for free, as long as you have a Google account.</a:t>
            </a:r>
          </a:p>
          <a:p>
            <a:endParaRPr lang="en-GB" dirty="0">
              <a:ln w="0"/>
            </a:endParaRPr>
          </a:p>
          <a:p>
            <a:r>
              <a:rPr lang="en-GB" dirty="0">
                <a:ln w="0"/>
              </a:rPr>
              <a:t>This video guide is helpful - </a:t>
            </a:r>
            <a:r>
              <a:rPr lang="en-GB" dirty="0">
                <a:ln w="0"/>
                <a:hlinkClick r:id="rId3"/>
              </a:rPr>
              <a:t>https://www.youtube.com/watch?v=8CjJ-7BO2qA</a:t>
            </a:r>
            <a:endParaRPr lang="en-GB" dirty="0">
              <a:ln w="0"/>
            </a:endParaRPr>
          </a:p>
          <a:p>
            <a:endParaRPr lang="en-GB" dirty="0">
              <a:ln w="0"/>
            </a:endParaRPr>
          </a:p>
          <a:p>
            <a:r>
              <a:rPr lang="en-GB" dirty="0">
                <a:ln w="0"/>
              </a:rPr>
              <a:t>Note:</a:t>
            </a:r>
            <a:endParaRPr lang="en-GB" i="1" dirty="0">
              <a:ln w="0"/>
            </a:endParaRPr>
          </a:p>
          <a:p>
            <a:pPr marL="285750" indent="-285750">
              <a:buFont typeface="Arial" panose="020B0604020202020204" pitchFamily="34" charset="0"/>
              <a:buChar char="•"/>
            </a:pPr>
            <a:r>
              <a:rPr lang="en-GB" dirty="0">
                <a:ln w="0"/>
              </a:rPr>
              <a:t>The first method of creating a meeting they talk through is not relevant</a:t>
            </a:r>
          </a:p>
          <a:p>
            <a:pPr marL="285750" indent="-285750">
              <a:buFont typeface="Arial" panose="020B0604020202020204" pitchFamily="34" charset="0"/>
              <a:buChar char="•"/>
            </a:pPr>
            <a:r>
              <a:rPr lang="en-GB" dirty="0">
                <a:ln w="0"/>
              </a:rPr>
              <a:t>We would recommend the second method, but instead of clicking “new meeting” &gt; “start an instant meeting”, you can click “new meeting” &gt; “create a meeting for later”</a:t>
            </a:r>
          </a:p>
          <a:p>
            <a:pPr marL="285750" indent="-285750">
              <a:buFont typeface="Arial" panose="020B0604020202020204" pitchFamily="34" charset="0"/>
              <a:buChar char="•"/>
            </a:pPr>
            <a:r>
              <a:rPr lang="en-GB" dirty="0">
                <a:ln w="0"/>
              </a:rPr>
              <a:t>They go through things very quickly, but you can slow down the playback speed if you want! You also likely won’t need all the detail they talk through.</a:t>
            </a:r>
          </a:p>
        </p:txBody>
      </p:sp>
    </p:spTree>
    <p:extLst>
      <p:ext uri="{BB962C8B-B14F-4D97-AF65-F5344CB8AC3E}">
        <p14:creationId xmlns:p14="http://schemas.microsoft.com/office/powerpoint/2010/main" val="178734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27F962-74F0-0D4E-ABC6-0FA54F84F4A2}"/>
              </a:ext>
            </a:extLst>
          </p:cNvPr>
          <p:cNvSpPr txBox="1"/>
          <p:nvPr/>
        </p:nvSpPr>
        <p:spPr>
          <a:xfrm>
            <a:off x="159026" y="848296"/>
            <a:ext cx="6539948" cy="8589531"/>
          </a:xfrm>
          <a:prstGeom prst="rect">
            <a:avLst/>
          </a:prstGeom>
          <a:noFill/>
        </p:spPr>
        <p:txBody>
          <a:bodyPr wrap="square" rtlCol="0">
            <a:spAutoFit/>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Ctrl/Command + Z</a:t>
            </a:r>
            <a:r>
              <a:rPr lang="en-US" sz="1800" dirty="0">
                <a:effectLst/>
                <a:latin typeface="Calibri" panose="020F0502020204030204" pitchFamily="34" charset="0"/>
                <a:ea typeface="Calibri" panose="020F0502020204030204" pitchFamily="34" charset="0"/>
                <a:cs typeface="Times New Roman" panose="02020603050405020304" pitchFamily="18" charset="0"/>
              </a:rPr>
              <a:t> = Undo annotation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Ctrl/Command+ Y</a:t>
            </a:r>
            <a:r>
              <a:rPr lang="en-US" sz="1800" dirty="0">
                <a:effectLst/>
                <a:latin typeface="Calibri" panose="020F0502020204030204" pitchFamily="34" charset="0"/>
                <a:ea typeface="Calibri" panose="020F0502020204030204" pitchFamily="34" charset="0"/>
                <a:cs typeface="Times New Roman" panose="02020603050405020304" pitchFamily="18" charset="0"/>
              </a:rPr>
              <a:t> = Redo annotation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Right-click mouse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 Activates cursor (allows you access files without closing tool bar)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Double-click inside an annotated shape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activates “Text” function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Pause 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Allows you to freeze the current image on the screen and use other programs, without the students being able to see what you are doing.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F3-F7 = </a:t>
            </a:r>
            <a:r>
              <a:rPr lang="en-US" sz="1800" dirty="0">
                <a:effectLst/>
                <a:latin typeface="Calibri" panose="020F0502020204030204" pitchFamily="34" charset="0"/>
                <a:ea typeface="Calibri" panose="020F0502020204030204" pitchFamily="34" charset="0"/>
                <a:cs typeface="Times New Roman" panose="02020603050405020304" pitchFamily="18" charset="0"/>
              </a:rPr>
              <a:t>Change through the Draw menu of the annotation bar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F9/</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Alt+S</a:t>
            </a:r>
            <a:r>
              <a:rPr lang="en-US" sz="1800" dirty="0">
                <a:effectLst/>
                <a:latin typeface="Calibri" panose="020F0502020204030204" pitchFamily="34" charset="0"/>
                <a:ea typeface="Calibri" panose="020F0502020204030204" pitchFamily="34" charset="0"/>
                <a:cs typeface="Times New Roman" panose="02020603050405020304" pitchFamily="18" charset="0"/>
              </a:rPr>
              <a:t> = Unfreezes your screen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Select Tool</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Allows you to move any annotation mark by “clicking” on it with your mouse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400" dirty="0"/>
          </a:p>
          <a:p>
            <a:endParaRPr lang="en-GB" sz="1400" dirty="0"/>
          </a:p>
          <a:p>
            <a:endParaRPr lang="en-US" dirty="0"/>
          </a:p>
          <a:p>
            <a:endParaRPr lang="en-US"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Whiteboard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 Allows you to annotate and keep the annotation marks there for the duration of the lesson.  You can switch between “screen” and “whiteboard” by pressing the “New Share” button.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33502F7-98E0-4A90-B8DE-B1552A7285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90180" y="4002423"/>
            <a:ext cx="3041015" cy="1031875"/>
          </a:xfrm>
          <a:prstGeom prst="rect">
            <a:avLst/>
          </a:prstGeom>
        </p:spPr>
      </p:pic>
      <p:pic>
        <p:nvPicPr>
          <p:cNvPr id="11" name="Picture 10">
            <a:extLst>
              <a:ext uri="{FF2B5EF4-FFF2-40B4-BE49-F238E27FC236}">
                <a16:creationId xmlns:a16="http://schemas.microsoft.com/office/drawing/2014/main" id="{5A758C58-6A9E-4B98-ACCF-815754F2E1CA}"/>
              </a:ext>
            </a:extLst>
          </p:cNvPr>
          <p:cNvPicPr/>
          <p:nvPr/>
        </p:nvPicPr>
        <p:blipFill>
          <a:blip r:embed="rId3">
            <a:extLst>
              <a:ext uri="{28A0092B-C50C-407E-A947-70E740481C1C}">
                <a14:useLocalDpi xmlns:a14="http://schemas.microsoft.com/office/drawing/2010/main" val="0"/>
              </a:ext>
            </a:extLst>
          </a:blip>
          <a:stretch>
            <a:fillRect/>
          </a:stretch>
        </p:blipFill>
        <p:spPr>
          <a:xfrm>
            <a:off x="490180" y="6441583"/>
            <a:ext cx="3185160" cy="1337945"/>
          </a:xfrm>
          <a:prstGeom prst="rect">
            <a:avLst/>
          </a:prstGeom>
        </p:spPr>
      </p:pic>
      <p:pic>
        <p:nvPicPr>
          <p:cNvPr id="12" name="Picture 11">
            <a:extLst>
              <a:ext uri="{FF2B5EF4-FFF2-40B4-BE49-F238E27FC236}">
                <a16:creationId xmlns:a16="http://schemas.microsoft.com/office/drawing/2014/main" id="{11247515-007D-4370-81D2-13046BBBA6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12592" y="9144093"/>
            <a:ext cx="1675765" cy="1531620"/>
          </a:xfrm>
          <a:prstGeom prst="rect">
            <a:avLst/>
          </a:prstGeom>
        </p:spPr>
      </p:pic>
      <p:pic>
        <p:nvPicPr>
          <p:cNvPr id="13" name="Picture 12">
            <a:extLst>
              <a:ext uri="{FF2B5EF4-FFF2-40B4-BE49-F238E27FC236}">
                <a16:creationId xmlns:a16="http://schemas.microsoft.com/office/drawing/2014/main" id="{E9355334-4498-4CD1-A08D-C3311695B6EA}"/>
              </a:ext>
            </a:extLst>
          </p:cNvPr>
          <p:cNvPicPr/>
          <p:nvPr/>
        </p:nvPicPr>
        <p:blipFill>
          <a:blip r:embed="rId5">
            <a:extLst>
              <a:ext uri="{28A0092B-C50C-407E-A947-70E740481C1C}">
                <a14:useLocalDpi xmlns:a14="http://schemas.microsoft.com/office/drawing/2010/main" val="0"/>
              </a:ext>
            </a:extLst>
          </a:blip>
          <a:stretch>
            <a:fillRect/>
          </a:stretch>
        </p:blipFill>
        <p:spPr>
          <a:xfrm>
            <a:off x="2353347" y="9591540"/>
            <a:ext cx="3836670" cy="891540"/>
          </a:xfrm>
          <a:prstGeom prst="rect">
            <a:avLst/>
          </a:prstGeom>
        </p:spPr>
      </p:pic>
      <p:sp>
        <p:nvSpPr>
          <p:cNvPr id="2" name="TextBox 1">
            <a:extLst>
              <a:ext uri="{FF2B5EF4-FFF2-40B4-BE49-F238E27FC236}">
                <a16:creationId xmlns:a16="http://schemas.microsoft.com/office/drawing/2014/main" id="{0FE9CA8A-6C90-8FA7-34BA-F5616A4D3A9B}"/>
              </a:ext>
            </a:extLst>
          </p:cNvPr>
          <p:cNvSpPr txBox="1"/>
          <p:nvPr/>
        </p:nvSpPr>
        <p:spPr>
          <a:xfrm>
            <a:off x="159026" y="201168"/>
            <a:ext cx="6539948" cy="461665"/>
          </a:xfrm>
          <a:prstGeom prst="rect">
            <a:avLst/>
          </a:prstGeom>
          <a:noFill/>
        </p:spPr>
        <p:txBody>
          <a:bodyPr wrap="square" rtlCol="0">
            <a:spAutoFit/>
          </a:bodyPr>
          <a:lstStyle/>
          <a:p>
            <a:r>
              <a:rPr lang="en-GB" sz="2400" b="1" dirty="0"/>
              <a:t>Zoom shortcuts</a:t>
            </a:r>
          </a:p>
        </p:txBody>
      </p:sp>
    </p:spTree>
    <p:extLst>
      <p:ext uri="{BB962C8B-B14F-4D97-AF65-F5344CB8AC3E}">
        <p14:creationId xmlns:p14="http://schemas.microsoft.com/office/powerpoint/2010/main" val="158907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8F99B0-2BB1-E245-A94F-B30A00B8B47B}"/>
              </a:ext>
            </a:extLst>
          </p:cNvPr>
          <p:cNvSpPr txBox="1"/>
          <p:nvPr/>
        </p:nvSpPr>
        <p:spPr>
          <a:xfrm>
            <a:off x="288235" y="2318586"/>
            <a:ext cx="6420678" cy="9756517"/>
          </a:xfrm>
          <a:prstGeom prst="rect">
            <a:avLst/>
          </a:prstGeom>
          <a:noFill/>
        </p:spPr>
        <p:txBody>
          <a:bodyPr wrap="square" rtlCol="0">
            <a:spAutoFit/>
          </a:bodyPr>
          <a:lstStyle/>
          <a:p>
            <a:r>
              <a:rPr lang="en-US" spc="300" dirty="0">
                <a:highlight>
                  <a:srgbClr val="6BE7F0"/>
                </a:highlight>
              </a:rPr>
              <a:t>Tips for teaching beginners</a:t>
            </a:r>
          </a:p>
          <a:p>
            <a:endParaRPr lang="en-US" sz="1400" spc="300" dirty="0">
              <a:highlight>
                <a:srgbClr val="6BE7F0"/>
              </a:highlight>
            </a:endParaRPr>
          </a:p>
          <a:p>
            <a:r>
              <a:rPr lang="en-US" sz="1400" b="1" spc="300" dirty="0"/>
              <a:t>General</a:t>
            </a:r>
          </a:p>
          <a:p>
            <a:pPr marL="285750" indent="-285750">
              <a:spcBef>
                <a:spcPts val="600"/>
              </a:spcBef>
              <a:buFont typeface="Arial" panose="020B0604020202020204" pitchFamily="34" charset="0"/>
              <a:buChar char="•"/>
            </a:pPr>
            <a:r>
              <a:rPr lang="en-US" sz="1400" dirty="0"/>
              <a:t>Keep instructions </a:t>
            </a:r>
            <a:r>
              <a:rPr lang="en-US" sz="1400" b="1" dirty="0"/>
              <a:t>clear and simple</a:t>
            </a:r>
            <a:r>
              <a:rPr lang="en-US" sz="1400" dirty="0"/>
              <a:t>.</a:t>
            </a:r>
          </a:p>
          <a:p>
            <a:pPr marL="285750" indent="-285750">
              <a:spcBef>
                <a:spcPts val="600"/>
              </a:spcBef>
              <a:buFont typeface="Arial" panose="020B0604020202020204" pitchFamily="34" charset="0"/>
              <a:buChar char="•"/>
            </a:pPr>
            <a:r>
              <a:rPr lang="en-US" sz="1400" dirty="0"/>
              <a:t>Establish </a:t>
            </a:r>
            <a:r>
              <a:rPr lang="en-US" sz="1400" b="1" dirty="0"/>
              <a:t>classroom language </a:t>
            </a:r>
            <a:r>
              <a:rPr lang="en-US" sz="1400" dirty="0"/>
              <a:t>early on (“slow down, do you understand? repeat please?, how do you say? can you write that? try again?”)</a:t>
            </a:r>
          </a:p>
          <a:p>
            <a:pPr marL="285750" indent="-285750">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When you are learning a new language, there is a lot to learn so try to </a:t>
            </a:r>
            <a:r>
              <a:rPr lang="en-GB" sz="1400" b="1" i="0" u="none" strike="noStrike" dirty="0">
                <a:solidFill>
                  <a:srgbClr val="000000"/>
                </a:solidFill>
                <a:effectLst/>
                <a:latin typeface="Calibri" panose="020F0502020204030204" pitchFamily="34" charset="0"/>
              </a:rPr>
              <a:t>revise</a:t>
            </a:r>
            <a:r>
              <a:rPr lang="en-GB" sz="1400" b="0" i="0" u="none" strike="noStrike" dirty="0">
                <a:solidFill>
                  <a:srgbClr val="000000"/>
                </a:solidFill>
                <a:effectLst/>
                <a:latin typeface="Calibri" panose="020F0502020204030204" pitchFamily="34" charset="0"/>
              </a:rPr>
              <a:t> previous topics each lesson. </a:t>
            </a:r>
            <a:r>
              <a:rPr lang="en-US" sz="1400" dirty="0"/>
              <a:t>Teaching beginners relies on a lot of </a:t>
            </a:r>
            <a:r>
              <a:rPr lang="en-US" sz="1400" b="1" dirty="0"/>
              <a:t>repetition and drilling.</a:t>
            </a:r>
          </a:p>
          <a:p>
            <a:pPr marL="285750" indent="-285750">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Don’t be afraid to use </a:t>
            </a:r>
            <a:r>
              <a:rPr lang="en-GB" sz="1400" b="1" i="0" u="none" strike="noStrike" dirty="0" err="1">
                <a:solidFill>
                  <a:srgbClr val="000000"/>
                </a:solidFill>
                <a:effectLst/>
                <a:latin typeface="Calibri" panose="020F0502020204030204" pitchFamily="34" charset="0"/>
              </a:rPr>
              <a:t>Wordreference</a:t>
            </a:r>
            <a:r>
              <a:rPr lang="en-GB" sz="1400" b="0" i="0" u="none" strike="noStrike" dirty="0">
                <a:solidFill>
                  <a:srgbClr val="000000"/>
                </a:solidFill>
                <a:effectLst/>
                <a:latin typeface="Calibri" panose="020F0502020204030204" pitchFamily="34" charset="0"/>
              </a:rPr>
              <a:t> (like Google translate, but it puts words in context) or similar translation tools to work out a word in the student’s native language if possible. Trying to explain the word in English first and then then using a translator if they don’t understand or to check that they did understand can work best.</a:t>
            </a:r>
            <a:endParaRPr lang="en-GB" sz="1400" b="0" dirty="0">
              <a:effectLst/>
            </a:endParaRPr>
          </a:p>
          <a:p>
            <a:pPr marL="285750" indent="-285750">
              <a:spcBef>
                <a:spcPts val="600"/>
              </a:spcBef>
              <a:buFont typeface="Arial" panose="020B0604020202020204" pitchFamily="34" charset="0"/>
              <a:buChar char="•"/>
            </a:pPr>
            <a:r>
              <a:rPr lang="en-GB" sz="1400" dirty="0"/>
              <a:t>Show </a:t>
            </a:r>
            <a:r>
              <a:rPr lang="en-GB" sz="1400" b="1" dirty="0"/>
              <a:t>enthusiasm</a:t>
            </a:r>
            <a:r>
              <a:rPr lang="en-GB" sz="1400" dirty="0"/>
              <a:t> and give lots of </a:t>
            </a:r>
            <a:r>
              <a:rPr lang="en-GB" sz="1400" b="1" dirty="0"/>
              <a:t>positive reinforcements! </a:t>
            </a:r>
            <a:endParaRPr lang="en-US" sz="1400" b="1" dirty="0"/>
          </a:p>
          <a:p>
            <a:pPr marL="285750" indent="-285750">
              <a:buFont typeface="Arial" panose="020B0604020202020204" pitchFamily="34" charset="0"/>
              <a:buChar char="•"/>
            </a:pPr>
            <a:endParaRPr lang="en-US" sz="1400" dirty="0"/>
          </a:p>
          <a:p>
            <a:r>
              <a:rPr lang="en-US" sz="1400" b="1" dirty="0"/>
              <a:t>Vocabulary</a:t>
            </a:r>
          </a:p>
          <a:p>
            <a:pPr marL="285750" indent="-285750" fontAlgn="base">
              <a:spcBef>
                <a:spcPts val="600"/>
              </a:spcBef>
              <a:buFont typeface="Arial" panose="020B0604020202020204" pitchFamily="34" charset="0"/>
              <a:buChar char="•"/>
            </a:pPr>
            <a:r>
              <a:rPr lang="en-US" sz="1400" dirty="0"/>
              <a:t>Let them listen first. Over pronounce so students can see the shape of the words. </a:t>
            </a:r>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Start with learning </a:t>
            </a:r>
            <a:r>
              <a:rPr lang="en-GB" sz="1400" b="1" i="0" u="none" strike="noStrike" dirty="0">
                <a:solidFill>
                  <a:srgbClr val="000000"/>
                </a:solidFill>
                <a:effectLst/>
                <a:latin typeface="Calibri" panose="020F0502020204030204" pitchFamily="34" charset="0"/>
              </a:rPr>
              <a:t>word groups</a:t>
            </a:r>
            <a:r>
              <a:rPr lang="en-GB" sz="1400" b="0" i="0" u="none" strike="noStrike" dirty="0">
                <a:solidFill>
                  <a:srgbClr val="000000"/>
                </a:solidFill>
                <a:effectLst/>
                <a:latin typeface="Calibri" panose="020F0502020204030204" pitchFamily="34" charset="0"/>
              </a:rPr>
              <a:t> that you can easily use pictures for – </a:t>
            </a:r>
            <a:r>
              <a:rPr lang="en-GB" sz="1400" b="0" i="0" u="none" strike="noStrike" dirty="0" err="1">
                <a:solidFill>
                  <a:srgbClr val="000000"/>
                </a:solidFill>
                <a:effectLst/>
                <a:latin typeface="Calibri" panose="020F0502020204030204" pitchFamily="34" charset="0"/>
              </a:rPr>
              <a:t>eg</a:t>
            </a:r>
            <a:r>
              <a:rPr lang="en-GB" sz="1400" b="0" i="0" u="none" strike="noStrike" dirty="0">
                <a:solidFill>
                  <a:srgbClr val="000000"/>
                </a:solidFill>
                <a:effectLst/>
                <a:latin typeface="Calibri" panose="020F0502020204030204" pitchFamily="34" charset="0"/>
              </a:rPr>
              <a:t> food, places in town, colours, family trees. You can do various activities with each word group to help your student remember them – e.g. hangman, unscrambling the letters in the word, matching exercises etc. Have a look for free worksheets on the Internet as well. </a:t>
            </a:r>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When you introduce a word group, gradually introduce </a:t>
            </a:r>
            <a:r>
              <a:rPr lang="en-GB" sz="1400" b="1" i="0" u="none" strike="noStrike" dirty="0">
                <a:solidFill>
                  <a:srgbClr val="000000"/>
                </a:solidFill>
                <a:effectLst/>
                <a:latin typeface="Calibri" panose="020F0502020204030204" pitchFamily="34" charset="0"/>
              </a:rPr>
              <a:t>basic sentences,</a:t>
            </a:r>
            <a:r>
              <a:rPr lang="en-GB" sz="1400" b="0" i="0" u="none" strike="noStrike" dirty="0">
                <a:solidFill>
                  <a:srgbClr val="000000"/>
                </a:solidFill>
                <a:effectLst/>
                <a:latin typeface="Calibri" panose="020F0502020204030204" pitchFamily="34" charset="0"/>
              </a:rPr>
              <a:t> using actions, expression and images. For example, if you are teaching food, ‘I like’ can be introduced with a smiley face and the opposite for ‘I don’t like’. 2 faces can be used to show ‘really like’ and 3 faces for ‘love’. ‘My favourite’ can be introduced be saying it is your ‘number 1 food’, which is easier to understand. Verbs can often be introduced with actions – walking, listening, talking etc. can be shown through hand actions.</a:t>
            </a:r>
            <a:endParaRPr lang="en-GB" sz="1400" b="0" dirty="0">
              <a:effectLst/>
            </a:endParaRPr>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Basic vocabulary will build up very quickly and so can be used in subsequent lessons. For example, ‘I like’ can be used to have conversations about multiple topics.</a:t>
            </a:r>
            <a:endParaRPr lang="en-GB" sz="1400" b="0" dirty="0">
              <a:effectLst/>
            </a:endParaRPr>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It is amazing how much can be implied. For example, it is often easy to get across that a list of 7 words is the days of the week. Once you have done the days of the week, it is then easy to progress to months and the student will likely be able to follow easily. You can then introduce the concept of birthdays through very simple language, accompanied by hand actions to show present and future. </a:t>
            </a:r>
            <a:r>
              <a:rPr lang="en-GB" sz="1400" b="0" i="0" u="none" strike="noStrike" dirty="0" err="1">
                <a:solidFill>
                  <a:srgbClr val="000000"/>
                </a:solidFill>
                <a:effectLst/>
                <a:latin typeface="Calibri" panose="020F0502020204030204" pitchFamily="34" charset="0"/>
              </a:rPr>
              <a:t>eg</a:t>
            </a:r>
            <a:r>
              <a:rPr lang="en-GB" sz="1400" b="0" i="0" u="none" strike="noStrike" dirty="0">
                <a:solidFill>
                  <a:srgbClr val="000000"/>
                </a:solidFill>
                <a:effectLst/>
                <a:latin typeface="Calibri" panose="020F0502020204030204" pitchFamily="34" charset="0"/>
              </a:rPr>
              <a:t> ‘I am 22. In August, I will be 23.’ If the student knows your name they will be able to infer the meaning of ‘My name is xxx’. If you say ‘I live in London’ the student will have a good idea of what you mean (as long as you use a well-known place!)</a:t>
            </a:r>
            <a:endParaRPr lang="en-GB" sz="1400" dirty="0"/>
          </a:p>
        </p:txBody>
      </p:sp>
      <p:sp>
        <p:nvSpPr>
          <p:cNvPr id="2" name="Rectangle 1">
            <a:extLst>
              <a:ext uri="{FF2B5EF4-FFF2-40B4-BE49-F238E27FC236}">
                <a16:creationId xmlns:a16="http://schemas.microsoft.com/office/drawing/2014/main" id="{527E181B-8F25-4D80-3EC5-9B42063366FD}"/>
              </a:ext>
            </a:extLst>
          </p:cNvPr>
          <p:cNvSpPr/>
          <p:nvPr/>
        </p:nvSpPr>
        <p:spPr>
          <a:xfrm>
            <a:off x="182879" y="95526"/>
            <a:ext cx="7015589" cy="2308324"/>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3: </a:t>
            </a:r>
          </a:p>
          <a:p>
            <a:r>
              <a:rPr lang="en-GB" sz="4800" dirty="0">
                <a:ln w="0"/>
                <a:solidFill>
                  <a:srgbClr val="F5BC33"/>
                </a:solidFill>
                <a:effectLst>
                  <a:outerShdw blurRad="38100" dist="19050" dir="2700000" algn="tl" rotWithShape="0">
                    <a:schemeClr val="dk1">
                      <a:alpha val="40000"/>
                    </a:schemeClr>
                  </a:outerShdw>
                </a:effectLst>
              </a:rPr>
              <a:t>Tips for teaching different kinds of learners</a:t>
            </a:r>
          </a:p>
        </p:txBody>
      </p:sp>
    </p:spTree>
    <p:extLst>
      <p:ext uri="{BB962C8B-B14F-4D97-AF65-F5344CB8AC3E}">
        <p14:creationId xmlns:p14="http://schemas.microsoft.com/office/powerpoint/2010/main" val="372900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7E8476-27E1-4199-ED84-F063154DF8D9}"/>
              </a:ext>
            </a:extLst>
          </p:cNvPr>
          <p:cNvSpPr txBox="1"/>
          <p:nvPr/>
        </p:nvSpPr>
        <p:spPr>
          <a:xfrm>
            <a:off x="288235" y="8296072"/>
            <a:ext cx="6420678" cy="1138773"/>
          </a:xfrm>
          <a:prstGeom prst="rect">
            <a:avLst/>
          </a:prstGeom>
          <a:noFill/>
        </p:spPr>
        <p:txBody>
          <a:bodyPr wrap="square" rtlCol="0">
            <a:spAutoFit/>
          </a:bodyPr>
          <a:lstStyle/>
          <a:p>
            <a:endParaRPr lang="en-GB" sz="1400" dirty="0"/>
          </a:p>
          <a:p>
            <a:endParaRPr lang="en-US" dirty="0"/>
          </a:p>
          <a:p>
            <a:pPr marL="342900" indent="-342900">
              <a:buFont typeface="+mj-lt"/>
              <a:buAutoNum type="arabicPeriod"/>
            </a:pPr>
            <a:endParaRPr lang="en-US" dirty="0"/>
          </a:p>
          <a:p>
            <a:endParaRPr lang="en-US" dirty="0"/>
          </a:p>
        </p:txBody>
      </p:sp>
      <p:sp>
        <p:nvSpPr>
          <p:cNvPr id="5" name="TextBox 4">
            <a:extLst>
              <a:ext uri="{FF2B5EF4-FFF2-40B4-BE49-F238E27FC236}">
                <a16:creationId xmlns:a16="http://schemas.microsoft.com/office/drawing/2014/main" id="{16629A01-3E9B-C364-6EE6-6FFA4C46E8D3}"/>
              </a:ext>
            </a:extLst>
          </p:cNvPr>
          <p:cNvSpPr txBox="1"/>
          <p:nvPr/>
        </p:nvSpPr>
        <p:spPr>
          <a:xfrm>
            <a:off x="288235" y="472845"/>
            <a:ext cx="6420678" cy="5139869"/>
          </a:xfrm>
          <a:prstGeom prst="rect">
            <a:avLst/>
          </a:prstGeom>
          <a:noFill/>
        </p:spPr>
        <p:txBody>
          <a:bodyPr wrap="square" rtlCol="0">
            <a:spAutoFit/>
          </a:bodyPr>
          <a:lstStyle/>
          <a:p>
            <a:pPr fontAlgn="base">
              <a:spcBef>
                <a:spcPts val="600"/>
              </a:spcBef>
            </a:pPr>
            <a:r>
              <a:rPr lang="en-US" sz="1400" spc="300" dirty="0">
                <a:highlight>
                  <a:srgbClr val="6BE7F0"/>
                </a:highlight>
              </a:rPr>
              <a:t>Tips for teaching beginners cont.</a:t>
            </a:r>
            <a:endParaRPr lang="en-GB" sz="1400" b="1" i="0" u="none" strike="noStrike" dirty="0">
              <a:solidFill>
                <a:srgbClr val="000000"/>
              </a:solidFill>
              <a:effectLst/>
              <a:latin typeface="Calibri" panose="020F0502020204030204" pitchFamily="34" charset="0"/>
            </a:endParaRPr>
          </a:p>
          <a:p>
            <a:pPr marL="285750" indent="-285750" fontAlgn="base">
              <a:spcBef>
                <a:spcPts val="600"/>
              </a:spcBef>
              <a:buFont typeface="Arial" panose="020B0604020202020204" pitchFamily="34" charset="0"/>
              <a:buChar char="•"/>
            </a:pPr>
            <a:r>
              <a:rPr lang="en-GB" sz="1400" b="1" i="0" u="none" strike="noStrike" dirty="0">
                <a:solidFill>
                  <a:srgbClr val="000000"/>
                </a:solidFill>
                <a:effectLst/>
                <a:latin typeface="Calibri" panose="020F0502020204030204" pitchFamily="34" charset="0"/>
              </a:rPr>
              <a:t>Hand gestures</a:t>
            </a:r>
            <a:r>
              <a:rPr lang="en-GB" sz="1400" b="0" i="0" u="none" strike="noStrike" dirty="0">
                <a:solidFill>
                  <a:srgbClr val="000000"/>
                </a:solidFill>
                <a:effectLst/>
                <a:latin typeface="Calibri" panose="020F0502020204030204" pitchFamily="34" charset="0"/>
              </a:rPr>
              <a:t> are very helpful e.g. to show my/me, you/your, he/him etc. I often hold my fingers up close together to remind my student that they are missing a small word (to, of, the, a etc.). The first couple of times you do it the student may not understand but they should pick up what you mean. It’s obviously important to be consistent with the hand signals you use!</a:t>
            </a:r>
            <a:endParaRPr lang="en-GB" sz="1400" dirty="0"/>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Use </a:t>
            </a:r>
            <a:r>
              <a:rPr lang="en-GB" sz="1400" b="1" i="0" u="none" strike="noStrike" dirty="0">
                <a:solidFill>
                  <a:srgbClr val="000000"/>
                </a:solidFill>
                <a:effectLst/>
                <a:latin typeface="Calibri" panose="020F0502020204030204" pitchFamily="34" charset="0"/>
              </a:rPr>
              <a:t>tone</a:t>
            </a:r>
            <a:r>
              <a:rPr lang="en-GB" sz="1400" b="0" i="0" u="none" strike="noStrike" dirty="0">
                <a:solidFill>
                  <a:srgbClr val="000000"/>
                </a:solidFill>
                <a:effectLst/>
                <a:latin typeface="Calibri" panose="020F0502020204030204" pitchFamily="34" charset="0"/>
              </a:rPr>
              <a:t> to express meaning – if you say ‘well done’ in a positive voice every time a student answers a question correctly they will soon pick up what it means.</a:t>
            </a:r>
          </a:p>
          <a:p>
            <a:pPr marL="285750" indent="-285750" fontAlgn="base">
              <a:spcBef>
                <a:spcPts val="600"/>
              </a:spcBef>
              <a:buFont typeface="Arial" panose="020B0604020202020204" pitchFamily="34" charset="0"/>
              <a:buChar char="•"/>
            </a:pPr>
            <a:r>
              <a:rPr lang="en-GB" sz="1400" b="0" i="0" u="none" strike="noStrike" dirty="0">
                <a:solidFill>
                  <a:srgbClr val="000000"/>
                </a:solidFill>
                <a:effectLst/>
                <a:latin typeface="Calibri" panose="020F0502020204030204" pitchFamily="34" charset="0"/>
              </a:rPr>
              <a:t>When you are introducing questions (e.g. what is your name, how old are you, where do you live etc.), ask the question, then answer it yourself as an example, and then allow the student to try. Then write down the question and the correct answer and encourage them to copy it down.</a:t>
            </a:r>
          </a:p>
          <a:p>
            <a:pPr marL="285750" indent="-285750" fontAlgn="base">
              <a:spcBef>
                <a:spcPts val="600"/>
              </a:spcBef>
              <a:buFont typeface="Arial" panose="020B0604020202020204" pitchFamily="34" charset="0"/>
              <a:buChar char="•"/>
            </a:pPr>
            <a:endParaRPr lang="en-US" sz="1400" dirty="0">
              <a:solidFill>
                <a:srgbClr val="000000"/>
              </a:solidFill>
              <a:latin typeface="Calibri" panose="020F0502020204030204" pitchFamily="34" charset="0"/>
            </a:endParaRPr>
          </a:p>
          <a:p>
            <a:r>
              <a:rPr lang="en-GB" sz="1400" spc="300" dirty="0">
                <a:highlight>
                  <a:srgbClr val="6BE7F0"/>
                </a:highlight>
              </a:rPr>
              <a:t>Tips for teaching young learners</a:t>
            </a:r>
          </a:p>
          <a:p>
            <a:pPr marL="285750" indent="-285750">
              <a:buFont typeface="Arial" panose="020B0604020202020204" pitchFamily="34" charset="0"/>
              <a:buChar char="•"/>
            </a:pPr>
            <a:r>
              <a:rPr lang="en-GB" sz="1400" dirty="0"/>
              <a:t>See the resources above for resources for teaching children / young learners and for games. </a:t>
            </a:r>
          </a:p>
          <a:p>
            <a:pPr marL="285750" indent="-285750">
              <a:buFont typeface="Arial" panose="020B0604020202020204" pitchFamily="34" charset="0"/>
              <a:buChar char="•"/>
            </a:pPr>
            <a:r>
              <a:rPr lang="en-GB" sz="1400" dirty="0"/>
              <a:t>Finding out early on what their interests are and tailor lessons and activities around this can help keep them engaged.</a:t>
            </a:r>
          </a:p>
          <a:p>
            <a:pPr marL="285750" indent="-285750">
              <a:buFont typeface="Arial" panose="020B0604020202020204" pitchFamily="34" charset="0"/>
              <a:buChar char="•"/>
            </a:pPr>
            <a:r>
              <a:rPr lang="en-GB" sz="1400" dirty="0"/>
              <a:t>Incorporating fun activities such as music, games and worksheets with pictures is also important.</a:t>
            </a:r>
          </a:p>
          <a:p>
            <a:pPr marL="285750" indent="-285750">
              <a:buFont typeface="Arial" panose="020B0604020202020204" pitchFamily="34" charset="0"/>
              <a:buChar char="•"/>
            </a:pPr>
            <a:r>
              <a:rPr lang="en-GB" sz="1400" dirty="0"/>
              <a:t>You may find young learners can’t concentrate for a full hour, in which case it’s fine to do shorter sessions.</a:t>
            </a:r>
          </a:p>
        </p:txBody>
      </p:sp>
    </p:spTree>
    <p:extLst>
      <p:ext uri="{BB962C8B-B14F-4D97-AF65-F5344CB8AC3E}">
        <p14:creationId xmlns:p14="http://schemas.microsoft.com/office/powerpoint/2010/main" val="269240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8F99B0-2BB1-E245-A94F-B30A00B8B47B}"/>
              </a:ext>
            </a:extLst>
          </p:cNvPr>
          <p:cNvSpPr txBox="1"/>
          <p:nvPr/>
        </p:nvSpPr>
        <p:spPr>
          <a:xfrm>
            <a:off x="288235" y="2318586"/>
            <a:ext cx="6420678" cy="9240863"/>
          </a:xfrm>
          <a:prstGeom prst="rect">
            <a:avLst/>
          </a:prstGeom>
          <a:noFill/>
        </p:spPr>
        <p:txBody>
          <a:bodyPr wrap="square" rtlCol="0">
            <a:spAutoFit/>
          </a:bodyPr>
          <a:lstStyle/>
          <a:p>
            <a:pPr>
              <a:lnSpc>
                <a:spcPct val="107000"/>
              </a:lnSpc>
              <a:spcAft>
                <a:spcPts val="800"/>
              </a:spcAft>
            </a:pPr>
            <a:r>
              <a:rPr lang="en-GB" b="1" kern="100" dirty="0">
                <a:effectLst/>
                <a:ea typeface="Calibri" panose="020F0502020204030204" pitchFamily="34" charset="0"/>
                <a:cs typeface="Times New Roman" panose="02020603050405020304" pitchFamily="18" charset="0"/>
              </a:rPr>
              <a:t>General</a:t>
            </a:r>
          </a:p>
          <a:p>
            <a:pPr>
              <a:lnSpc>
                <a:spcPct val="107000"/>
              </a:lnSpc>
              <a:spcAft>
                <a:spcPts val="800"/>
              </a:spcAft>
            </a:pPr>
            <a:r>
              <a:rPr lang="en-GB" sz="1600" kern="100" dirty="0">
                <a:effectLst/>
                <a:ea typeface="Calibri" panose="020F0502020204030204" pitchFamily="34" charset="0"/>
                <a:cs typeface="Times New Roman" panose="02020603050405020304" pitchFamily="18" charset="0"/>
              </a:rPr>
              <a:t>It is often the case when teaching refugees and asylum seekers that they do not have access to many resources and may not have a computer or tablet to do the lessons. In these cases, many students use their mobiles. This can be difficult and at times, frustrating for the teacher. At RefuNet we understand that it is not an ideal situation to teach a student on a mobile but in these cases, we ask the teacher to make the best of it – the students (and we) are very grateful for your efforts!</a:t>
            </a:r>
          </a:p>
          <a:p>
            <a:pPr>
              <a:lnSpc>
                <a:spcPct val="107000"/>
              </a:lnSpc>
              <a:spcAft>
                <a:spcPts val="800"/>
              </a:spcAft>
            </a:pPr>
            <a:endParaRPr lang="en-GB" b="1" kern="100" dirty="0">
              <a:cs typeface="Times New Roman" panose="02020603050405020304" pitchFamily="18" charset="0"/>
            </a:endParaRPr>
          </a:p>
          <a:p>
            <a:pPr>
              <a:lnSpc>
                <a:spcPct val="107000"/>
              </a:lnSpc>
              <a:spcAft>
                <a:spcPts val="800"/>
              </a:spcAft>
            </a:pPr>
            <a:r>
              <a:rPr lang="en-GB" b="1" kern="100" dirty="0">
                <a:cs typeface="Times New Roman" panose="02020603050405020304" pitchFamily="18" charset="0"/>
              </a:rPr>
              <a:t>First contact</a:t>
            </a:r>
          </a:p>
          <a:p>
            <a:pPr>
              <a:lnSpc>
                <a:spcPct val="107000"/>
              </a:lnSpc>
              <a:spcAft>
                <a:spcPts val="800"/>
              </a:spcAft>
            </a:pPr>
            <a:r>
              <a:rPr lang="en-GB" sz="1600" kern="100" dirty="0">
                <a:effectLst/>
                <a:ea typeface="Calibri" panose="020F0502020204030204" pitchFamily="34" charset="0"/>
                <a:cs typeface="Times New Roman" panose="02020603050405020304" pitchFamily="18" charset="0"/>
              </a:rPr>
              <a:t>It’s important to ask the student what device they will be using. At RefuNet we try to pass on this information if the learner informs us of this, but it is better for the teacher to confirm when first contacting the student. When sending the first email, ask the student to confirm. Tell them that if they have a laptop or tablet, then this is the preferred device for their lessons. </a:t>
            </a:r>
          </a:p>
          <a:p>
            <a:pPr>
              <a:lnSpc>
                <a:spcPct val="107000"/>
              </a:lnSpc>
              <a:spcAft>
                <a:spcPts val="800"/>
              </a:spcAft>
            </a:pPr>
            <a:endParaRPr lang="en-GB"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b="1" kern="100" dirty="0">
                <a:effectLst/>
                <a:ea typeface="Calibri" panose="020F0502020204030204" pitchFamily="34" charset="0"/>
                <a:cs typeface="Times New Roman" panose="02020603050405020304" pitchFamily="18" charset="0"/>
              </a:rPr>
              <a:t>Set some guidelines</a:t>
            </a:r>
          </a:p>
          <a:p>
            <a:pPr>
              <a:lnSpc>
                <a:spcPct val="107000"/>
              </a:lnSpc>
              <a:spcAft>
                <a:spcPts val="800"/>
              </a:spcAft>
            </a:pPr>
            <a:r>
              <a:rPr lang="en-GB" sz="1600" kern="100" dirty="0">
                <a:effectLst/>
                <a:ea typeface="Calibri" panose="020F0502020204030204" pitchFamily="34" charset="0"/>
                <a:cs typeface="Times New Roman" panose="02020603050405020304" pitchFamily="18" charset="0"/>
              </a:rPr>
              <a:t>If the student informs you that they will be using a mobile phone for the lessons, then establish that they will need to find a quiet place and try to set the phone down so that they can be seen on video and not moving around.</a:t>
            </a:r>
          </a:p>
          <a:p>
            <a:pPr>
              <a:lnSpc>
                <a:spcPct val="107000"/>
              </a:lnSpc>
              <a:spcAft>
                <a:spcPts val="800"/>
              </a:spcAft>
            </a:pPr>
            <a:endParaRPr lang="en-GB"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b="1" kern="100" dirty="0">
                <a:effectLst/>
                <a:ea typeface="Calibri" panose="020F0502020204030204" pitchFamily="34" charset="0"/>
                <a:cs typeface="Times New Roman" panose="02020603050405020304" pitchFamily="18" charset="0"/>
              </a:rPr>
              <a:t>Poor internet</a:t>
            </a:r>
          </a:p>
          <a:p>
            <a:pPr>
              <a:lnSpc>
                <a:spcPct val="107000"/>
              </a:lnSpc>
              <a:spcAft>
                <a:spcPts val="800"/>
              </a:spcAft>
            </a:pPr>
            <a:r>
              <a:rPr lang="en-GB" sz="1600" kern="100" dirty="0">
                <a:effectLst/>
                <a:ea typeface="Calibri" panose="020F0502020204030204" pitchFamily="34" charset="0"/>
                <a:cs typeface="Times New Roman" panose="02020603050405020304" pitchFamily="18" charset="0"/>
              </a:rPr>
              <a:t>It might be the case that the student is not using WIFI and is using their phone internet, which might produce connection issues. If the student’s connection is not good, you can ask them to turn off their video. It is of course always better to have the video on for both but if the connection dips, this might help improve connectivity. Google Meet also requires lower bandwidth than Zoom so you can try that. There’s a video on teaching using Google Meet </a:t>
            </a:r>
            <a:r>
              <a:rPr lang="en-GB" sz="1600" u="sng" kern="100" dirty="0">
                <a:solidFill>
                  <a:srgbClr val="0563C1"/>
                </a:solidFill>
                <a:effectLst/>
                <a:ea typeface="Calibri" panose="020F0502020204030204" pitchFamily="34" charset="0"/>
                <a:cs typeface="Times New Roman" panose="02020603050405020304" pitchFamily="18" charset="0"/>
                <a:hlinkClick r:id="rId2"/>
              </a:rPr>
              <a:t>here</a:t>
            </a:r>
            <a:r>
              <a:rPr lang="en-GB" sz="1600" kern="100" dirty="0">
                <a:effectLst/>
                <a:ea typeface="Calibri" panose="020F0502020204030204" pitchFamily="34" charset="0"/>
                <a:cs typeface="Times New Roman" panose="02020603050405020304" pitchFamily="18" charset="0"/>
              </a:rPr>
              <a:t>.</a:t>
            </a:r>
          </a:p>
        </p:txBody>
      </p:sp>
      <p:sp>
        <p:nvSpPr>
          <p:cNvPr id="2" name="Rectangle 1">
            <a:extLst>
              <a:ext uri="{FF2B5EF4-FFF2-40B4-BE49-F238E27FC236}">
                <a16:creationId xmlns:a16="http://schemas.microsoft.com/office/drawing/2014/main" id="{527E181B-8F25-4D80-3EC5-9B42063366FD}"/>
              </a:ext>
            </a:extLst>
          </p:cNvPr>
          <p:cNvSpPr/>
          <p:nvPr/>
        </p:nvSpPr>
        <p:spPr>
          <a:xfrm>
            <a:off x="182879" y="95526"/>
            <a:ext cx="7015589" cy="2308324"/>
          </a:xfrm>
          <a:prstGeom prst="rect">
            <a:avLst/>
          </a:prstGeom>
          <a:noFill/>
        </p:spPr>
        <p:txBody>
          <a:bodyPr wrap="square" lIns="91440" tIns="45720" rIns="91440" bIns="45720">
            <a:spAutoFit/>
          </a:bodyPr>
          <a:lstStyle/>
          <a:p>
            <a:r>
              <a:rPr lang="en-GB" sz="4800" dirty="0">
                <a:ln w="0"/>
                <a:solidFill>
                  <a:srgbClr val="55CFCB"/>
                </a:solidFill>
                <a:effectLst>
                  <a:outerShdw blurRad="38100" dist="19050" dir="2700000" algn="tl" rotWithShape="0">
                    <a:schemeClr val="dk1">
                      <a:alpha val="40000"/>
                    </a:schemeClr>
                  </a:outerShdw>
                </a:effectLst>
              </a:rPr>
              <a:t>Section 4: </a:t>
            </a:r>
          </a:p>
          <a:p>
            <a:r>
              <a:rPr lang="en-GB" sz="4800" dirty="0">
                <a:ln w="0"/>
                <a:solidFill>
                  <a:srgbClr val="F5BC33"/>
                </a:solidFill>
                <a:effectLst>
                  <a:outerShdw blurRad="38100" dist="19050" dir="2700000" algn="tl" rotWithShape="0">
                    <a:schemeClr val="dk1">
                      <a:alpha val="40000"/>
                    </a:schemeClr>
                  </a:outerShdw>
                </a:effectLst>
              </a:rPr>
              <a:t>Tips for teaching students who only have a phone</a:t>
            </a:r>
          </a:p>
        </p:txBody>
      </p:sp>
    </p:spTree>
    <p:extLst>
      <p:ext uri="{BB962C8B-B14F-4D97-AF65-F5344CB8AC3E}">
        <p14:creationId xmlns:p14="http://schemas.microsoft.com/office/powerpoint/2010/main" val="28150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8F99B0-2BB1-E245-A94F-B30A00B8B47B}"/>
              </a:ext>
            </a:extLst>
          </p:cNvPr>
          <p:cNvSpPr txBox="1"/>
          <p:nvPr/>
        </p:nvSpPr>
        <p:spPr>
          <a:xfrm>
            <a:off x="288235" y="277134"/>
            <a:ext cx="6420678" cy="7923516"/>
          </a:xfrm>
          <a:prstGeom prst="rect">
            <a:avLst/>
          </a:prstGeom>
          <a:noFill/>
        </p:spPr>
        <p:txBody>
          <a:bodyPr wrap="square" rtlCol="0">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Pre class activities</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If the student is on a phone for the lesson, then it might be difficult for them to read any texts you are using in class. If you are planning on working with any reading texts, send it to them before the class to read. You can also send them any activities (e.g. grammar) that would be better for them to do themselves rather than share on the screen.</a:t>
            </a: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Utilise the chat</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It’s a good idea to also use the chat feature for any feedback and notes so that the learner has access to these after the lesson. You might even find it easier to videocall the student on WhatsApp to have a conversation class, if you are comfortable sharing your phone number.</a:t>
            </a: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Keep things simple</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If your student doesn’t have time or want to do any pre-reading before class, then keep the lessons to simply conversation (if they are learning General English). This will allow them to get the best out of the classes and still learn something, but will be easier on the teacher’s side for delivering the lessons.</a:t>
            </a: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Have patience</a:t>
            </a: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It can be incredibly frustrating teaching a student who is not using a bigger device and your teaching can be somewhat restrictive. All we can ask if that you do your best and try to adapt your lessons. The learners will be happy to have any exposure to English and learn!</a:t>
            </a:r>
          </a:p>
        </p:txBody>
      </p:sp>
    </p:spTree>
    <p:extLst>
      <p:ext uri="{BB962C8B-B14F-4D97-AF65-F5344CB8AC3E}">
        <p14:creationId xmlns:p14="http://schemas.microsoft.com/office/powerpoint/2010/main" val="3418277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UUsQJnUGxuwTcM5YJcb2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25q5MUMTGQb__2JkYpDb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F8AD4107DBCC4CA868957C439062FB" ma:contentTypeVersion="12" ma:contentTypeDescription="Create a new document." ma:contentTypeScope="" ma:versionID="ce9efad2ac27c3c832ade4314c1d8743">
  <xsd:schema xmlns:xsd="http://www.w3.org/2001/XMLSchema" xmlns:xs="http://www.w3.org/2001/XMLSchema" xmlns:p="http://schemas.microsoft.com/office/2006/metadata/properties" xmlns:ns3="e6af8279-3d34-487f-94bf-db1f9330fd29" xmlns:ns4="5ef55642-57ad-4a13-92a3-6e6ac16a6a74" targetNamespace="http://schemas.microsoft.com/office/2006/metadata/properties" ma:root="true" ma:fieldsID="1e9d7af191d26b1921a878b23b200566" ns3:_="" ns4:_="">
    <xsd:import namespace="e6af8279-3d34-487f-94bf-db1f9330fd29"/>
    <xsd:import namespace="5ef55642-57ad-4a13-92a3-6e6ac16a6a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f8279-3d34-487f-94bf-db1f9330fd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f55642-57ad-4a13-92a3-6e6ac16a6a7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E7100-63EE-425A-97FF-E655DFBF8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f8279-3d34-487f-94bf-db1f9330fd29"/>
    <ds:schemaRef ds:uri="5ef55642-57ad-4a13-92a3-6e6ac16a6a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45C8F-4A23-4541-9C4A-7A18EF86760B}">
  <ds:schemaRefs>
    <ds:schemaRef ds:uri="http://purl.org/dc/elements/1.1/"/>
    <ds:schemaRef ds:uri="http://schemas.microsoft.com/office/2006/metadata/properties"/>
    <ds:schemaRef ds:uri="http://www.w3.org/XML/1998/namespace"/>
    <ds:schemaRef ds:uri="5ef55642-57ad-4a13-92a3-6e6ac16a6a74"/>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e6af8279-3d34-487f-94bf-db1f9330fd29"/>
  </ds:schemaRefs>
</ds:datastoreItem>
</file>

<file path=customXml/itemProps3.xml><?xml version="1.0" encoding="utf-8"?>
<ds:datastoreItem xmlns:ds="http://schemas.openxmlformats.org/officeDocument/2006/customXml" ds:itemID="{89BAFB4E-F64D-4583-A466-E1BDEED4C2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{ED204DB1-3E7F-B144-8E9D-4C1C470C74E6}tf10001071</Template>
  <TotalTime>3148</TotalTime>
  <Words>6149</Words>
  <Application>Microsoft Office PowerPoint</Application>
  <PresentationFormat>Widescreen</PresentationFormat>
  <Paragraphs>666</Paragraphs>
  <Slides>25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Calibri</vt:lpstr>
      <vt:lpstr>Calibri Light</vt:lpstr>
      <vt:lpstr>Cavolini</vt:lpstr>
      <vt:lpstr>Wingdings</vt:lpstr>
      <vt:lpstr>Office Theme</vt:lpstr>
      <vt:lpstr>think-cell Slide</vt:lpstr>
      <vt:lpstr>RefuNet teaching resource pack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Pym</dc:creator>
  <cp:lastModifiedBy>Ian Holden</cp:lastModifiedBy>
  <cp:revision>111</cp:revision>
  <dcterms:created xsi:type="dcterms:W3CDTF">2020-06-08T09:35:34Z</dcterms:created>
  <dcterms:modified xsi:type="dcterms:W3CDTF">2023-04-23T17:49:55Z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0x010100D6F8AD4107DBCC4CA868957C439062FB</vt:lpwstr>
  </property>
</Properties>
</file>